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2" r:id="rId2"/>
    <p:sldId id="333" r:id="rId3"/>
    <p:sldId id="311" r:id="rId4"/>
    <p:sldId id="420" r:id="rId5"/>
    <p:sldId id="278" r:id="rId6"/>
    <p:sldId id="361" r:id="rId7"/>
    <p:sldId id="363" r:id="rId8"/>
    <p:sldId id="327" r:id="rId9"/>
    <p:sldId id="294" r:id="rId10"/>
    <p:sldId id="364" r:id="rId11"/>
    <p:sldId id="292" r:id="rId12"/>
    <p:sldId id="365" r:id="rId13"/>
    <p:sldId id="291" r:id="rId14"/>
    <p:sldId id="280" r:id="rId15"/>
    <p:sldId id="373" r:id="rId16"/>
    <p:sldId id="374" r:id="rId17"/>
    <p:sldId id="375" r:id="rId18"/>
    <p:sldId id="376" r:id="rId19"/>
    <p:sldId id="377" r:id="rId20"/>
    <p:sldId id="378" r:id="rId21"/>
    <p:sldId id="379" r:id="rId22"/>
    <p:sldId id="384" r:id="rId23"/>
    <p:sldId id="383" r:id="rId24"/>
    <p:sldId id="380" r:id="rId25"/>
    <p:sldId id="381" r:id="rId26"/>
    <p:sldId id="382" r:id="rId27"/>
    <p:sldId id="387" r:id="rId28"/>
  </p:sldIdLst>
  <p:sldSz cx="9144000" cy="6858000" type="screen4x3"/>
  <p:notesSz cx="6858000" cy="9144000"/>
  <p:defaultTextStyle>
    <a:defPPr>
      <a:defRPr lang="en-US"/>
    </a:defPPr>
    <a:lvl1pPr algn="ctr" rtl="0" fontAlgn="base">
      <a:spcBef>
        <a:spcPct val="0"/>
      </a:spcBef>
      <a:spcAft>
        <a:spcPct val="0"/>
      </a:spcAft>
      <a:defRPr sz="3200" b="1" kern="1200">
        <a:solidFill>
          <a:schemeClr val="bg1"/>
        </a:solidFill>
        <a:latin typeface="Arial" charset="0"/>
        <a:ea typeface="+mn-ea"/>
        <a:cs typeface="+mn-cs"/>
      </a:defRPr>
    </a:lvl1pPr>
    <a:lvl2pPr marL="457200" algn="ctr" rtl="0" fontAlgn="base">
      <a:spcBef>
        <a:spcPct val="0"/>
      </a:spcBef>
      <a:spcAft>
        <a:spcPct val="0"/>
      </a:spcAft>
      <a:defRPr sz="3200" b="1" kern="1200">
        <a:solidFill>
          <a:schemeClr val="bg1"/>
        </a:solidFill>
        <a:latin typeface="Arial" charset="0"/>
        <a:ea typeface="+mn-ea"/>
        <a:cs typeface="+mn-cs"/>
      </a:defRPr>
    </a:lvl2pPr>
    <a:lvl3pPr marL="914400" algn="ctr" rtl="0" fontAlgn="base">
      <a:spcBef>
        <a:spcPct val="0"/>
      </a:spcBef>
      <a:spcAft>
        <a:spcPct val="0"/>
      </a:spcAft>
      <a:defRPr sz="3200" b="1" kern="1200">
        <a:solidFill>
          <a:schemeClr val="bg1"/>
        </a:solidFill>
        <a:latin typeface="Arial" charset="0"/>
        <a:ea typeface="+mn-ea"/>
        <a:cs typeface="+mn-cs"/>
      </a:defRPr>
    </a:lvl3pPr>
    <a:lvl4pPr marL="1371600" algn="ctr" rtl="0" fontAlgn="base">
      <a:spcBef>
        <a:spcPct val="0"/>
      </a:spcBef>
      <a:spcAft>
        <a:spcPct val="0"/>
      </a:spcAft>
      <a:defRPr sz="3200" b="1" kern="1200">
        <a:solidFill>
          <a:schemeClr val="bg1"/>
        </a:solidFill>
        <a:latin typeface="Arial" charset="0"/>
        <a:ea typeface="+mn-ea"/>
        <a:cs typeface="+mn-cs"/>
      </a:defRPr>
    </a:lvl4pPr>
    <a:lvl5pPr marL="1828800" algn="ctr" rtl="0" fontAlgn="base">
      <a:spcBef>
        <a:spcPct val="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576" autoAdjust="0"/>
    <p:restoredTop sz="73127" autoAdjust="0"/>
  </p:normalViewPr>
  <p:slideViewPr>
    <p:cSldViewPr snapToGrid="0" showGuides="1">
      <p:cViewPr>
        <p:scale>
          <a:sx n="60" d="100"/>
          <a:sy n="60" d="100"/>
        </p:scale>
        <p:origin x="-979" y="-6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88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105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9265AFA1-B512-4D66-960C-479F466357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dirty="0" smtClean="0"/>
              <a:t>The exposed basaltic rocks form a horseshoe-shaped region, from whence the name Crescent Formation is derived. Now it just so happens that the trademark of Olympia Beer is …</a:t>
            </a:r>
          </a:p>
        </p:txBody>
      </p:sp>
      <p:sp>
        <p:nvSpPr>
          <p:cNvPr id="133124" name="Slide Number Placeholder 3"/>
          <p:cNvSpPr>
            <a:spLocks noGrp="1"/>
          </p:cNvSpPr>
          <p:nvPr>
            <p:ph type="sldNum" sz="quarter" idx="5"/>
          </p:nvPr>
        </p:nvSpPr>
        <p:spPr>
          <a:noFill/>
        </p:spPr>
        <p:txBody>
          <a:bodyPr/>
          <a:lstStyle/>
          <a:p>
            <a:fld id="{0F6A5B9F-16CC-4D96-9683-887BC671F0D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r>
              <a:rPr lang="en-US" dirty="0" smtClean="0"/>
              <a:t>The geologic equivalent of the snowplow is the North American Plate. The sediments are getting scraped off the Juan de Fuca Plate and the pile is the accretionary wedge.</a:t>
            </a:r>
          </a:p>
        </p:txBody>
      </p:sp>
      <p:sp>
        <p:nvSpPr>
          <p:cNvPr id="142340" name="Slide Number Placeholder 3"/>
          <p:cNvSpPr>
            <a:spLocks noGrp="1"/>
          </p:cNvSpPr>
          <p:nvPr>
            <p:ph type="sldNum" sz="quarter" idx="5"/>
          </p:nvPr>
        </p:nvSpPr>
        <p:spPr>
          <a:noFill/>
        </p:spPr>
        <p:txBody>
          <a:bodyPr/>
          <a:lstStyle/>
          <a:p>
            <a:fld id="{3FEE3F6F-AC02-47E5-8D9D-70160B84667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r>
              <a:rPr lang="en-US" dirty="0" smtClean="0"/>
              <a:t>The amount of sediment that is added to the wedge depends on several factors. First, if subduction has only recently been initiated, then the subducted ocean crust is usually very old, cold and dense, so the angle of subduction tends to be very steep. In these situations the subducted plate bends markedly causing tensional stresses on the outside of the bend which produce a series of basins that hold and subduct virtually all the sediment brought to the trench from the forearc region. Thus, no accretionary wedge forms, but </a:t>
            </a:r>
            <a:r>
              <a:rPr lang="en-US" dirty="0" smtClean="0"/>
              <a:t>very deep </a:t>
            </a:r>
            <a:r>
              <a:rPr lang="en-US" dirty="0" smtClean="0"/>
              <a:t>trenches do.</a:t>
            </a:r>
          </a:p>
        </p:txBody>
      </p:sp>
      <p:sp>
        <p:nvSpPr>
          <p:cNvPr id="143364" name="Slide Number Placeholder 3"/>
          <p:cNvSpPr>
            <a:spLocks noGrp="1"/>
          </p:cNvSpPr>
          <p:nvPr>
            <p:ph type="sldNum" sz="quarter" idx="5"/>
          </p:nvPr>
        </p:nvSpPr>
        <p:spPr>
          <a:noFill/>
        </p:spPr>
        <p:txBody>
          <a:bodyPr/>
          <a:lstStyle/>
          <a:p>
            <a:fld id="{B724036B-9F48-4685-9D07-79840A17CF0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dirty="0" smtClean="0"/>
              <a:t>Good examples </a:t>
            </a:r>
            <a:r>
              <a:rPr lang="en-US" dirty="0" smtClean="0"/>
              <a:t>are the relatively young Marianas Islands which border the deepest trench in the world.</a:t>
            </a:r>
          </a:p>
        </p:txBody>
      </p:sp>
      <p:sp>
        <p:nvSpPr>
          <p:cNvPr id="144388" name="Slide Number Placeholder 3"/>
          <p:cNvSpPr>
            <a:spLocks noGrp="1"/>
          </p:cNvSpPr>
          <p:nvPr>
            <p:ph type="sldNum" sz="quarter" idx="5"/>
          </p:nvPr>
        </p:nvSpPr>
        <p:spPr>
          <a:noFill/>
        </p:spPr>
        <p:txBody>
          <a:bodyPr/>
          <a:lstStyle/>
          <a:p>
            <a:fld id="{B698FC76-7D2D-4376-89F6-A95DB7ACDB31}"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dirty="0" smtClean="0"/>
              <a:t>A second factor that affects accretionary wedge formation is the amount of sediment delivered to the trench. In the Atacama Desert of Northern Chile, annual rain fall averages 2 inches per year, so despite the relatively low subduction angle, there is so little sediment shed from the land that virtually all of it is subducted and no accretionary wedge develops.</a:t>
            </a:r>
          </a:p>
        </p:txBody>
      </p:sp>
      <p:sp>
        <p:nvSpPr>
          <p:cNvPr id="145412" name="Slide Number Placeholder 3"/>
          <p:cNvSpPr>
            <a:spLocks noGrp="1"/>
          </p:cNvSpPr>
          <p:nvPr>
            <p:ph type="sldNum" sz="quarter" idx="5"/>
          </p:nvPr>
        </p:nvSpPr>
        <p:spPr>
          <a:noFill/>
        </p:spPr>
        <p:txBody>
          <a:bodyPr/>
          <a:lstStyle/>
          <a:p>
            <a:fld id="{112BCA0F-803C-4352-A12C-049FD354BA05}"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r>
              <a:rPr lang="en-US" dirty="0" smtClean="0"/>
              <a:t>On the other hand where rivers supply a lot of sediment, like in Southern Chile, Alaska, (and no doubt Washington state as well), a large accretionary wedge will develop. </a:t>
            </a:r>
          </a:p>
        </p:txBody>
      </p:sp>
      <p:sp>
        <p:nvSpPr>
          <p:cNvPr id="146436" name="Slide Number Placeholder 3"/>
          <p:cNvSpPr>
            <a:spLocks noGrp="1"/>
          </p:cNvSpPr>
          <p:nvPr>
            <p:ph type="sldNum" sz="quarter" idx="5"/>
          </p:nvPr>
        </p:nvSpPr>
        <p:spPr>
          <a:noFill/>
        </p:spPr>
        <p:txBody>
          <a:bodyPr/>
          <a:lstStyle/>
          <a:p>
            <a:fld id="{D44F28E3-4A55-43B0-9039-164C73B0090A}"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r>
              <a:rPr lang="en-US" dirty="0" smtClean="0"/>
              <a:t>The accretionary wedge in Olympic National Park should be similar to the model presented here, although I need to make a disclaimer: This is how </a:t>
            </a:r>
            <a:r>
              <a:rPr lang="en-US" i="1" dirty="0" smtClean="0"/>
              <a:t>I</a:t>
            </a:r>
            <a:r>
              <a:rPr lang="en-US" dirty="0" smtClean="0"/>
              <a:t> understand it. To the best of my knowledge this is the way it is, but I could be wrong!</a:t>
            </a:r>
          </a:p>
        </p:txBody>
      </p:sp>
      <p:sp>
        <p:nvSpPr>
          <p:cNvPr id="147460" name="Slide Number Placeholder 3"/>
          <p:cNvSpPr>
            <a:spLocks noGrp="1"/>
          </p:cNvSpPr>
          <p:nvPr>
            <p:ph type="sldNum" sz="quarter" idx="5"/>
          </p:nvPr>
        </p:nvSpPr>
        <p:spPr>
          <a:noFill/>
        </p:spPr>
        <p:txBody>
          <a:bodyPr/>
          <a:lstStyle/>
          <a:p>
            <a:fld id="{1405ACF3-B553-43C8-AFB0-E87F7FB0A7A2}"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dirty="0" smtClean="0"/>
              <a:t>First let’s label the layers. </a:t>
            </a:r>
          </a:p>
        </p:txBody>
      </p:sp>
      <p:sp>
        <p:nvSpPr>
          <p:cNvPr id="148484" name="Slide Number Placeholder 3"/>
          <p:cNvSpPr>
            <a:spLocks noGrp="1"/>
          </p:cNvSpPr>
          <p:nvPr>
            <p:ph type="sldNum" sz="quarter" idx="5"/>
          </p:nvPr>
        </p:nvSpPr>
        <p:spPr>
          <a:noFill/>
        </p:spPr>
        <p:txBody>
          <a:bodyPr/>
          <a:lstStyle/>
          <a:p>
            <a:fld id="{44069196-8748-4B57-B37D-F049685D0439}"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dirty="0" smtClean="0"/>
              <a:t>The oceanic plate is the Juan de Fuca and the continental plate is the North American. Like the oceanic Juan de Fuca Plate, the base of the North American Plate is made of lithospheric mantle, …</a:t>
            </a:r>
          </a:p>
        </p:txBody>
      </p:sp>
      <p:sp>
        <p:nvSpPr>
          <p:cNvPr id="149508" name="Slide Number Placeholder 3"/>
          <p:cNvSpPr>
            <a:spLocks noGrp="1"/>
          </p:cNvSpPr>
          <p:nvPr>
            <p:ph type="sldNum" sz="quarter" idx="5"/>
          </p:nvPr>
        </p:nvSpPr>
        <p:spPr>
          <a:noFill/>
        </p:spPr>
        <p:txBody>
          <a:bodyPr/>
          <a:lstStyle/>
          <a:p>
            <a:fld id="{0764AA44-728F-42DE-88AC-0D13678CF14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dirty="0" smtClean="0"/>
              <a:t>…. but here most of it has been altered into a greenish rock called serpentinite. More on serpentinite later. On top of the Juan de Fuca Plate two kinds of sea floor sediment deposit.</a:t>
            </a:r>
          </a:p>
          <a:p>
            <a:endParaRPr lang="en-US" dirty="0" smtClean="0"/>
          </a:p>
        </p:txBody>
      </p:sp>
      <p:sp>
        <p:nvSpPr>
          <p:cNvPr id="150532" name="Slide Number Placeholder 3"/>
          <p:cNvSpPr>
            <a:spLocks noGrp="1"/>
          </p:cNvSpPr>
          <p:nvPr>
            <p:ph type="sldNum" sz="quarter" idx="5"/>
          </p:nvPr>
        </p:nvSpPr>
        <p:spPr>
          <a:noFill/>
        </p:spPr>
        <p:txBody>
          <a:bodyPr/>
          <a:lstStyle/>
          <a:p>
            <a:fld id="{79E09B16-E861-4734-BCD1-F8CB06C7D2E1}"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r>
              <a:rPr lang="en-US" dirty="0" smtClean="0"/>
              <a:t>The first is pelagic clay, which deposits at very slow rates from clay particles carried in suspension by ocean currents and blown out to sea on the wind. Pelagic clay usually contains some component of plankton shells, which if greater than 30%, qualifies the sediment as ooze. However, there is very little ooze on the Juan de Fuca Plate because the Juan de Fuca Ridge is a mere 350 km offshore, so the clay component (which comes from the nearby land) is usually greater than 70%. Even though the percentage of clay is relatively high, the total amount of sediment on the Juan de Fuca Plate is relatively low, because the plate is just too young to allow for a large amount of sediment to accumulate. Therefore pelagic clay will </a:t>
            </a:r>
            <a:r>
              <a:rPr lang="en-US" u="sng" dirty="0" smtClean="0"/>
              <a:t>not</a:t>
            </a:r>
            <a:r>
              <a:rPr lang="en-US" dirty="0" smtClean="0"/>
              <a:t> be the main component of the accretionary wedge.</a:t>
            </a:r>
          </a:p>
        </p:txBody>
      </p:sp>
      <p:sp>
        <p:nvSpPr>
          <p:cNvPr id="151556" name="Slide Number Placeholder 3"/>
          <p:cNvSpPr>
            <a:spLocks noGrp="1"/>
          </p:cNvSpPr>
          <p:nvPr>
            <p:ph type="sldNum" sz="quarter" idx="5"/>
          </p:nvPr>
        </p:nvSpPr>
        <p:spPr>
          <a:noFill/>
        </p:spPr>
        <p:txBody>
          <a:bodyPr/>
          <a:lstStyle/>
          <a:p>
            <a:fld id="{A805E38C-9302-4B0C-995E-0CCD4F3ADA1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dirty="0" smtClean="0"/>
              <a:t>… </a:t>
            </a:r>
            <a:r>
              <a:rPr lang="en-US" dirty="0" smtClean="0"/>
              <a:t>that’s right, a </a:t>
            </a:r>
            <a:r>
              <a:rPr lang="en-US" dirty="0" smtClean="0"/>
              <a:t>horseshoe! Is this just a coincidence or were the brewers of Olympia taking advantage of the local geology and engaging in what might be considered geo-advertising?</a:t>
            </a:r>
          </a:p>
        </p:txBody>
      </p:sp>
      <p:sp>
        <p:nvSpPr>
          <p:cNvPr id="134148" name="Slide Number Placeholder 3"/>
          <p:cNvSpPr>
            <a:spLocks noGrp="1"/>
          </p:cNvSpPr>
          <p:nvPr>
            <p:ph type="sldNum" sz="quarter" idx="5"/>
          </p:nvPr>
        </p:nvSpPr>
        <p:spPr>
          <a:noFill/>
        </p:spPr>
        <p:txBody>
          <a:bodyPr/>
          <a:lstStyle/>
          <a:p>
            <a:fld id="{84EF5BA6-599B-4DB4-AE17-E97F0DDFC7B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dirty="0" smtClean="0"/>
              <a:t>On the other hand, the extreme rainfall amounts over Olympic National Park contribute to turbidite being the main component of the wedge.</a:t>
            </a:r>
          </a:p>
        </p:txBody>
      </p:sp>
      <p:sp>
        <p:nvSpPr>
          <p:cNvPr id="152580" name="Slide Number Placeholder 3"/>
          <p:cNvSpPr>
            <a:spLocks noGrp="1"/>
          </p:cNvSpPr>
          <p:nvPr>
            <p:ph type="sldNum" sz="quarter" idx="5"/>
          </p:nvPr>
        </p:nvSpPr>
        <p:spPr>
          <a:noFill/>
        </p:spPr>
        <p:txBody>
          <a:bodyPr/>
          <a:lstStyle/>
          <a:p>
            <a:fld id="{0D1A6424-938D-49BB-96A6-0AB2F0AE2FB5}"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r>
              <a:rPr lang="en-US" dirty="0" smtClean="0"/>
              <a:t>Although the deposition of pelagic clay is slow and continuous, turbidite deposits rapidly but sporadically </a:t>
            </a:r>
            <a:r>
              <a:rPr lang="en-US" dirty="0" smtClean="0"/>
              <a:t>via </a:t>
            </a:r>
            <a:r>
              <a:rPr lang="en-US" dirty="0" smtClean="0"/>
              <a:t>turbidity currents that may occur centuries apart. </a:t>
            </a:r>
          </a:p>
        </p:txBody>
      </p:sp>
      <p:sp>
        <p:nvSpPr>
          <p:cNvPr id="153604" name="Slide Number Placeholder 3"/>
          <p:cNvSpPr>
            <a:spLocks noGrp="1"/>
          </p:cNvSpPr>
          <p:nvPr>
            <p:ph type="sldNum" sz="quarter" idx="5"/>
          </p:nvPr>
        </p:nvSpPr>
        <p:spPr>
          <a:noFill/>
        </p:spPr>
        <p:txBody>
          <a:bodyPr/>
          <a:lstStyle/>
          <a:p>
            <a:fld id="{73B32F05-E273-4C5A-9694-30F0B2EAD4AF}"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smtClean="0"/>
              <a:t>Thus, distinctly layered sequences of sediment form consisting of sandstone from the turbidity currents and shale (or mudstone) from the deposition of pelagic clay. A single, layer of shale may take 300 years to form, whereas an equivalent thickness of sandstone takes less than a day to deposit. The overall rate of sedimentation here is about 1 meter per 1000 years, which is extremely high.</a:t>
            </a:r>
          </a:p>
        </p:txBody>
      </p:sp>
      <p:sp>
        <p:nvSpPr>
          <p:cNvPr id="154628" name="Slide Number Placeholder 3"/>
          <p:cNvSpPr>
            <a:spLocks noGrp="1"/>
          </p:cNvSpPr>
          <p:nvPr>
            <p:ph type="sldNum" sz="quarter" idx="5"/>
          </p:nvPr>
        </p:nvSpPr>
        <p:spPr>
          <a:noFill/>
        </p:spPr>
        <p:txBody>
          <a:bodyPr/>
          <a:lstStyle/>
          <a:p>
            <a:fld id="{0040CAF3-F58B-4476-894F-15AD3F607EC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lang="en-US" dirty="0" smtClean="0"/>
              <a:t>The huge amount of turbidite </a:t>
            </a:r>
            <a:r>
              <a:rPr lang="en-US" dirty="0" smtClean="0"/>
              <a:t>deposited </a:t>
            </a:r>
            <a:r>
              <a:rPr lang="en-US" dirty="0" smtClean="0"/>
              <a:t>explains in part why there is no trench here.</a:t>
            </a:r>
          </a:p>
        </p:txBody>
      </p:sp>
      <p:sp>
        <p:nvSpPr>
          <p:cNvPr id="155652" name="Slide Number Placeholder 3"/>
          <p:cNvSpPr>
            <a:spLocks noGrp="1"/>
          </p:cNvSpPr>
          <p:nvPr>
            <p:ph type="sldNum" sz="quarter" idx="5"/>
          </p:nvPr>
        </p:nvSpPr>
        <p:spPr>
          <a:noFill/>
        </p:spPr>
        <p:txBody>
          <a:bodyPr/>
          <a:lstStyle/>
          <a:p>
            <a:fld id="{ABB18B08-F78C-49E5-96B1-6AAFFA00D5C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dirty="0" smtClean="0"/>
              <a:t>Additionally, the rate of spreading at the Juan de Fuca Ridge is pretty slow, only about 3 cm/year, so subduction has little chance of keeping up with the rate of sedimentation. </a:t>
            </a:r>
          </a:p>
        </p:txBody>
      </p:sp>
      <p:sp>
        <p:nvSpPr>
          <p:cNvPr id="156676" name="Slide Number Placeholder 3"/>
          <p:cNvSpPr>
            <a:spLocks noGrp="1"/>
          </p:cNvSpPr>
          <p:nvPr>
            <p:ph type="sldNum" sz="quarter" idx="5"/>
          </p:nvPr>
        </p:nvSpPr>
        <p:spPr>
          <a:noFill/>
        </p:spPr>
        <p:txBody>
          <a:bodyPr/>
          <a:lstStyle/>
          <a:p>
            <a:fld id="{1B011326-3A32-4CD0-B355-ADAA02B45881}"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dirty="0" smtClean="0"/>
              <a:t>So the trench is completely filled with sediment and turbidity currents roll </a:t>
            </a:r>
            <a:r>
              <a:rPr lang="en-US" i="1" dirty="0" smtClean="0"/>
              <a:t>way</a:t>
            </a:r>
            <a:r>
              <a:rPr lang="en-US" dirty="0" smtClean="0"/>
              <a:t> out to sea…</a:t>
            </a:r>
          </a:p>
        </p:txBody>
      </p:sp>
      <p:sp>
        <p:nvSpPr>
          <p:cNvPr id="157700" name="Slide Number Placeholder 3"/>
          <p:cNvSpPr>
            <a:spLocks noGrp="1"/>
          </p:cNvSpPr>
          <p:nvPr>
            <p:ph type="sldNum" sz="quarter" idx="5"/>
          </p:nvPr>
        </p:nvSpPr>
        <p:spPr>
          <a:noFill/>
        </p:spPr>
        <p:txBody>
          <a:bodyPr/>
          <a:lstStyle/>
          <a:p>
            <a:fld id="{83FCB237-2A21-46A8-88FC-1EFB99E3A66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dirty="0" smtClean="0"/>
              <a:t>…which explains the thinness and exceptional lateral continuity of the turbidites in the park. But why are these strata nearly vertical and …</a:t>
            </a:r>
          </a:p>
        </p:txBody>
      </p:sp>
      <p:sp>
        <p:nvSpPr>
          <p:cNvPr id="158724" name="Slide Number Placeholder 3"/>
          <p:cNvSpPr>
            <a:spLocks noGrp="1"/>
          </p:cNvSpPr>
          <p:nvPr>
            <p:ph type="sldNum" sz="quarter" idx="5"/>
          </p:nvPr>
        </p:nvSpPr>
        <p:spPr>
          <a:noFill/>
        </p:spPr>
        <p:txBody>
          <a:bodyPr/>
          <a:lstStyle/>
          <a:p>
            <a:fld id="{4361A837-264D-4569-80EC-954C526FB2A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r>
              <a:rPr lang="en-US" dirty="0" smtClean="0"/>
              <a:t>… why is there repetition in rock ages yet the rocks get generally younger to the west? </a:t>
            </a:r>
          </a:p>
        </p:txBody>
      </p:sp>
      <p:sp>
        <p:nvSpPr>
          <p:cNvPr id="159748" name="Slide Number Placeholder 3"/>
          <p:cNvSpPr>
            <a:spLocks noGrp="1"/>
          </p:cNvSpPr>
          <p:nvPr>
            <p:ph type="sldNum" sz="quarter" idx="5"/>
          </p:nvPr>
        </p:nvSpPr>
        <p:spPr>
          <a:noFill/>
        </p:spPr>
        <p:txBody>
          <a:bodyPr/>
          <a:lstStyle/>
          <a:p>
            <a:fld id="{70F0E2A9-93DE-4808-93A4-74300ABC0F8E}"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dirty="0" smtClean="0"/>
              <a:t>Either way the basaltic horseshoe dominates the geologic structure of Olympic National Park. The initial hypothesis for the origin of the horseshoe proposed that it represented an eroded plunging anticline. Since older rocks are folded into the core of anticlines, if this hypothesis was correct, then progressively </a:t>
            </a:r>
            <a:r>
              <a:rPr lang="en-US" i="1" dirty="0" smtClean="0"/>
              <a:t>older</a:t>
            </a:r>
            <a:r>
              <a:rPr lang="en-US" dirty="0" smtClean="0"/>
              <a:t> rocks would be found towards the center of the basaltic horseshoe. </a:t>
            </a:r>
          </a:p>
        </p:txBody>
      </p:sp>
      <p:sp>
        <p:nvSpPr>
          <p:cNvPr id="135172" name="Slide Number Placeholder 3"/>
          <p:cNvSpPr>
            <a:spLocks noGrp="1"/>
          </p:cNvSpPr>
          <p:nvPr>
            <p:ph type="sldNum" sz="quarter" idx="5"/>
          </p:nvPr>
        </p:nvSpPr>
        <p:spPr>
          <a:noFill/>
        </p:spPr>
        <p:txBody>
          <a:bodyPr/>
          <a:lstStyle/>
          <a:p>
            <a:fld id="{A9060062-9EF3-4279-B732-F77323B8A3F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dirty="0" smtClean="0"/>
              <a:t>However, when techniques for dating these rocks were developed, </a:t>
            </a:r>
          </a:p>
        </p:txBody>
      </p:sp>
      <p:sp>
        <p:nvSpPr>
          <p:cNvPr id="136196" name="Slide Number Placeholder 3"/>
          <p:cNvSpPr>
            <a:spLocks noGrp="1"/>
          </p:cNvSpPr>
          <p:nvPr>
            <p:ph type="sldNum" sz="quarter" idx="5"/>
          </p:nvPr>
        </p:nvSpPr>
        <p:spPr>
          <a:noFill/>
        </p:spPr>
        <p:txBody>
          <a:bodyPr/>
          <a:lstStyle/>
          <a:p>
            <a:fld id="{FB9DA609-D067-49E2-B88A-C66708D84C8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 a much different pattern of ages emerged. </a:t>
            </a:r>
          </a:p>
        </p:txBody>
      </p:sp>
      <p:sp>
        <p:nvSpPr>
          <p:cNvPr id="137220" name="Slide Number Placeholder 3"/>
          <p:cNvSpPr>
            <a:spLocks noGrp="1"/>
          </p:cNvSpPr>
          <p:nvPr>
            <p:ph type="sldNum" sz="quarter" idx="5"/>
          </p:nvPr>
        </p:nvSpPr>
        <p:spPr>
          <a:noFill/>
        </p:spPr>
        <p:txBody>
          <a:bodyPr/>
          <a:lstStyle/>
          <a:p>
            <a:fld id="{F498406C-2741-4D29-AB26-7A2FE5176EF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dirty="0" smtClean="0"/>
              <a:t>The rocks generally became younger towards the core of the horseshoe.</a:t>
            </a:r>
          </a:p>
        </p:txBody>
      </p:sp>
      <p:sp>
        <p:nvSpPr>
          <p:cNvPr id="138244" name="Slide Number Placeholder 3"/>
          <p:cNvSpPr>
            <a:spLocks noGrp="1"/>
          </p:cNvSpPr>
          <p:nvPr>
            <p:ph type="sldNum" sz="quarter" idx="5"/>
          </p:nvPr>
        </p:nvSpPr>
        <p:spPr>
          <a:noFill/>
        </p:spPr>
        <p:txBody>
          <a:bodyPr/>
          <a:lstStyle/>
          <a:p>
            <a:fld id="{A0364866-F928-4CDD-A1F0-3D23CE0D979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dirty="0" smtClean="0"/>
              <a:t>I say generally, because there is a lot of repetition of rock ages here. Repeated rock ages are not a pattern that is typically produced by folding. It can, however, happen by reverse faulting. With these age relations in mind …</a:t>
            </a:r>
          </a:p>
        </p:txBody>
      </p:sp>
      <p:sp>
        <p:nvSpPr>
          <p:cNvPr id="139268" name="Slide Number Placeholder 3"/>
          <p:cNvSpPr>
            <a:spLocks noGrp="1"/>
          </p:cNvSpPr>
          <p:nvPr>
            <p:ph type="sldNum" sz="quarter" idx="5"/>
          </p:nvPr>
        </p:nvSpPr>
        <p:spPr>
          <a:noFill/>
        </p:spPr>
        <p:txBody>
          <a:bodyPr/>
          <a:lstStyle/>
          <a:p>
            <a:fld id="{5F075AEB-4EB4-4134-B7E0-14DF091C8E2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dirty="0" smtClean="0"/>
              <a:t>… and noting the proximity of the park to the Juan de Fuca Ridge and the Cascadian Subduction Zone, it became apparent that the rocks in Olympic National Park represent an accretionary wedge.</a:t>
            </a:r>
          </a:p>
        </p:txBody>
      </p:sp>
      <p:sp>
        <p:nvSpPr>
          <p:cNvPr id="140292" name="Slide Number Placeholder 3"/>
          <p:cNvSpPr>
            <a:spLocks noGrp="1"/>
          </p:cNvSpPr>
          <p:nvPr>
            <p:ph type="sldNum" sz="quarter" idx="5"/>
          </p:nvPr>
        </p:nvSpPr>
        <p:spPr>
          <a:noFill/>
        </p:spPr>
        <p:txBody>
          <a:bodyPr/>
          <a:lstStyle/>
          <a:p>
            <a:fld id="{AB54909F-231D-477B-B251-E0995FF8965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dirty="0" smtClean="0"/>
              <a:t>A snowplow analogy works well to understand accretionary wedges and why younger rocks occur towards the western part of Olympic National Park somewhat </a:t>
            </a:r>
            <a:r>
              <a:rPr lang="en-US" i="1" dirty="0" smtClean="0"/>
              <a:t>under</a:t>
            </a:r>
            <a:r>
              <a:rPr lang="en-US" dirty="0" smtClean="0"/>
              <a:t> the older rocks. Notice how deeper, older rocks get pushed up by the snow plow up and over the younger rocks.</a:t>
            </a:r>
          </a:p>
        </p:txBody>
      </p:sp>
      <p:sp>
        <p:nvSpPr>
          <p:cNvPr id="141316" name="Slide Number Placeholder 3"/>
          <p:cNvSpPr>
            <a:spLocks noGrp="1"/>
          </p:cNvSpPr>
          <p:nvPr>
            <p:ph type="sldNum" sz="quarter" idx="5"/>
          </p:nvPr>
        </p:nvSpPr>
        <p:spPr>
          <a:noFill/>
        </p:spPr>
        <p:txBody>
          <a:bodyPr/>
          <a:lstStyle/>
          <a:p>
            <a:fld id="{65AEC7BF-9EFC-4E11-8F5A-1C4A2768CB2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EAE19-5F3C-445D-A046-57A97E09B9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711773-D592-4974-8A61-60508C6579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D5A104-8B66-4B80-B958-442B2E6264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30CFB4-19CC-404F-8085-B9DC30FB9E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82BA2-27CA-4D0C-B767-9B2DEE15D2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C9D62E-3A7A-4A56-80E2-624E0AA3B1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5C22C2-8AFF-40F1-A37B-A45E0ED4FD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52BF6C-6704-452F-8ABC-FA4AC554B2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06C7B5-7A17-4A73-9FC2-176ECF02C8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650EB9-AA12-4106-85A2-74ED103C2A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87A2AE-4648-4889-BFA7-B37EF2EC5D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79E757EB-F30F-403A-8345-C7C56C8D3E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orseshoe map"/>
          <p:cNvPicPr>
            <a:picLocks noChangeAspect="1" noChangeArrowheads="1"/>
          </p:cNvPicPr>
          <p:nvPr/>
        </p:nvPicPr>
        <p:blipFill>
          <a:blip r:embed="rId3"/>
          <a:srcRect l="2403" t="1871" r="1453" b="28889"/>
          <a:stretch>
            <a:fillRect/>
          </a:stretch>
        </p:blipFill>
        <p:spPr bwMode="auto">
          <a:xfrm>
            <a:off x="914400" y="0"/>
            <a:ext cx="7391400" cy="683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descr="snow plow"/>
          <p:cNvPicPr>
            <a:picLocks noChangeAspect="1" noChangeArrowheads="1"/>
          </p:cNvPicPr>
          <p:nvPr/>
        </p:nvPicPr>
        <p:blipFill>
          <a:blip r:embed="rId3"/>
          <a:srcRect t="10574" b="35402"/>
          <a:stretch>
            <a:fillRect/>
          </a:stretch>
        </p:blipFill>
        <p:spPr bwMode="auto">
          <a:xfrm>
            <a:off x="457200" y="1939925"/>
            <a:ext cx="8229600" cy="3703638"/>
          </a:xfrm>
          <a:prstGeom prst="rect">
            <a:avLst/>
          </a:prstGeom>
          <a:noFill/>
          <a:ln w="9525">
            <a:noFill/>
            <a:miter lim="800000"/>
            <a:headEnd/>
            <a:tailEnd/>
          </a:ln>
        </p:spPr>
      </p:pic>
      <p:pic>
        <p:nvPicPr>
          <p:cNvPr id="32771" name="Picture 3"/>
          <p:cNvPicPr>
            <a:picLocks noChangeAspect="1" noChangeArrowheads="1"/>
          </p:cNvPicPr>
          <p:nvPr/>
        </p:nvPicPr>
        <p:blipFill>
          <a:blip r:embed="rId4"/>
          <a:srcRect/>
          <a:stretch>
            <a:fillRect/>
          </a:stretch>
        </p:blipFill>
        <p:spPr bwMode="auto">
          <a:xfrm>
            <a:off x="433388" y="2309813"/>
            <a:ext cx="8277225" cy="2000250"/>
          </a:xfrm>
          <a:prstGeom prst="rect">
            <a:avLst/>
          </a:prstGeom>
          <a:noFill/>
          <a:ln w="9525">
            <a:noFill/>
            <a:miter lim="800000"/>
            <a:headEnd/>
            <a:tailEnd/>
          </a:ln>
        </p:spPr>
      </p:pic>
      <p:sp>
        <p:nvSpPr>
          <p:cNvPr id="32772" name="Rectangle 4"/>
          <p:cNvSpPr>
            <a:spLocks noChangeArrowheads="1"/>
          </p:cNvSpPr>
          <p:nvPr/>
        </p:nvSpPr>
        <p:spPr bwMode="auto">
          <a:xfrm>
            <a:off x="-2443163" y="2128838"/>
            <a:ext cx="914400" cy="914400"/>
          </a:xfrm>
          <a:prstGeom prst="rect">
            <a:avLst/>
          </a:prstGeom>
          <a:solidFill>
            <a:srgbClr val="FFFF00">
              <a:alpha val="25098"/>
            </a:srgbClr>
          </a:solidFill>
          <a:ln w="9525" algn="ctr">
            <a:solidFill>
              <a:schemeClr val="tx1"/>
            </a:solidFill>
            <a:round/>
            <a:headEnd/>
            <a:tailEnd/>
          </a:ln>
        </p:spPr>
        <p:txBody>
          <a:bodyPr/>
          <a:lstStyle/>
          <a:p>
            <a:endParaRPr lang="en-US"/>
          </a:p>
        </p:txBody>
      </p:sp>
      <p:sp>
        <p:nvSpPr>
          <p:cNvPr id="32773" name="TextBox 7"/>
          <p:cNvSpPr txBox="1">
            <a:spLocks noChangeArrowheads="1"/>
          </p:cNvSpPr>
          <p:nvPr/>
        </p:nvSpPr>
        <p:spPr bwMode="auto">
          <a:xfrm>
            <a:off x="1308100" y="2832100"/>
            <a:ext cx="1797050" cy="461963"/>
          </a:xfrm>
          <a:prstGeom prst="rect">
            <a:avLst/>
          </a:prstGeom>
          <a:solidFill>
            <a:schemeClr val="bg1"/>
          </a:solidFill>
          <a:ln w="9525">
            <a:noFill/>
            <a:miter lim="800000"/>
            <a:headEnd/>
            <a:tailEnd/>
          </a:ln>
        </p:spPr>
        <p:txBody>
          <a:bodyPr>
            <a:spAutoFit/>
          </a:bodyPr>
          <a:lstStyle/>
          <a:p>
            <a:r>
              <a:rPr lang="en-US" sz="2400">
                <a:solidFill>
                  <a:schemeClr val="tx1"/>
                </a:solidFill>
              </a:rPr>
              <a:t>Thrusting</a:t>
            </a:r>
          </a:p>
        </p:txBody>
      </p:sp>
      <p:sp>
        <p:nvSpPr>
          <p:cNvPr id="32774" name="TextBox 8"/>
          <p:cNvSpPr txBox="1">
            <a:spLocks noChangeArrowheads="1"/>
          </p:cNvSpPr>
          <p:nvPr/>
        </p:nvSpPr>
        <p:spPr bwMode="auto">
          <a:xfrm>
            <a:off x="568325" y="4411663"/>
            <a:ext cx="1439863" cy="461962"/>
          </a:xfrm>
          <a:prstGeom prst="rect">
            <a:avLst/>
          </a:prstGeom>
          <a:solidFill>
            <a:schemeClr val="bg1"/>
          </a:solidFill>
          <a:ln w="9525">
            <a:noFill/>
            <a:miter lim="800000"/>
            <a:headEnd/>
            <a:tailEnd/>
          </a:ln>
        </p:spPr>
        <p:txBody>
          <a:bodyPr>
            <a:spAutoFit/>
          </a:bodyPr>
          <a:lstStyle/>
          <a:p>
            <a:r>
              <a:rPr lang="en-US" sz="2400">
                <a:solidFill>
                  <a:schemeClr val="tx1"/>
                </a:solidFill>
              </a:rPr>
              <a:t>Younger</a:t>
            </a:r>
          </a:p>
        </p:txBody>
      </p:sp>
      <p:sp>
        <p:nvSpPr>
          <p:cNvPr id="32775" name="TextBox 11"/>
          <p:cNvSpPr txBox="1">
            <a:spLocks noChangeArrowheads="1"/>
          </p:cNvSpPr>
          <p:nvPr/>
        </p:nvSpPr>
        <p:spPr bwMode="auto">
          <a:xfrm>
            <a:off x="2695575" y="4379913"/>
            <a:ext cx="5108575" cy="461962"/>
          </a:xfrm>
          <a:prstGeom prst="rect">
            <a:avLst/>
          </a:prstGeom>
          <a:solidFill>
            <a:schemeClr val="bg1"/>
          </a:solidFill>
          <a:ln w="9525">
            <a:noFill/>
            <a:miter lim="800000"/>
            <a:headEnd/>
            <a:tailEnd/>
          </a:ln>
        </p:spPr>
        <p:txBody>
          <a:bodyPr>
            <a:spAutoFit/>
          </a:bodyPr>
          <a:lstStyle/>
          <a:p>
            <a:endParaRPr lang="en-US" sz="2400">
              <a:solidFill>
                <a:schemeClr val="tx1"/>
              </a:solidFill>
            </a:endParaRPr>
          </a:p>
        </p:txBody>
      </p:sp>
      <p:sp>
        <p:nvSpPr>
          <p:cNvPr id="11" name="Right Arrow 10"/>
          <p:cNvSpPr/>
          <p:nvPr/>
        </p:nvSpPr>
        <p:spPr bwMode="auto">
          <a:xfrm>
            <a:off x="1985963" y="4213225"/>
            <a:ext cx="3184525" cy="85883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US" sz="2400" spc="300" dirty="0">
                <a:solidFill>
                  <a:schemeClr val="tx1"/>
                </a:solidFill>
              </a:rPr>
              <a:t>Thrust age</a:t>
            </a:r>
          </a:p>
        </p:txBody>
      </p:sp>
      <p:sp>
        <p:nvSpPr>
          <p:cNvPr id="32777" name="TextBox 9"/>
          <p:cNvSpPr txBox="1">
            <a:spLocks noChangeArrowheads="1"/>
          </p:cNvSpPr>
          <p:nvPr/>
        </p:nvSpPr>
        <p:spPr bwMode="auto">
          <a:xfrm>
            <a:off x="5313363" y="4402138"/>
            <a:ext cx="1008062" cy="461962"/>
          </a:xfrm>
          <a:prstGeom prst="rect">
            <a:avLst/>
          </a:prstGeom>
          <a:solidFill>
            <a:schemeClr val="bg1"/>
          </a:solidFill>
          <a:ln w="9525">
            <a:noFill/>
            <a:miter lim="800000"/>
            <a:headEnd/>
            <a:tailEnd/>
          </a:ln>
        </p:spPr>
        <p:txBody>
          <a:bodyPr>
            <a:spAutoFit/>
          </a:bodyPr>
          <a:lstStyle/>
          <a:p>
            <a:r>
              <a:rPr lang="en-US" sz="2400">
                <a:solidFill>
                  <a:schemeClr val="tx1"/>
                </a:solidFill>
              </a:rPr>
              <a:t>Older</a:t>
            </a:r>
          </a:p>
        </p:txBody>
      </p:sp>
      <p:sp>
        <p:nvSpPr>
          <p:cNvPr id="32778" name="Rectangle 14"/>
          <p:cNvSpPr>
            <a:spLocks noChangeArrowheads="1"/>
          </p:cNvSpPr>
          <p:nvPr/>
        </p:nvSpPr>
        <p:spPr bwMode="auto">
          <a:xfrm>
            <a:off x="552450" y="1214438"/>
            <a:ext cx="7551738" cy="1150937"/>
          </a:xfrm>
          <a:prstGeom prst="rect">
            <a:avLst/>
          </a:prstGeom>
          <a:solidFill>
            <a:schemeClr val="bg1"/>
          </a:solidFill>
          <a:ln w="9525" algn="ctr">
            <a:noFill/>
            <a:round/>
            <a:headEnd/>
            <a:tailEnd/>
          </a:ln>
        </p:spPr>
        <p:txBody>
          <a:bodyPr/>
          <a:lstStyle/>
          <a:p>
            <a:endParaRPr lang="en-US"/>
          </a:p>
        </p:txBody>
      </p:sp>
      <p:pic>
        <p:nvPicPr>
          <p:cNvPr id="32779" name="Picture 2" descr="snow plow"/>
          <p:cNvPicPr>
            <a:picLocks noChangeAspect="1" noChangeArrowheads="1"/>
          </p:cNvPicPr>
          <p:nvPr/>
        </p:nvPicPr>
        <p:blipFill>
          <a:blip r:embed="rId3"/>
          <a:srcRect l="23819" t="76" r="45148" b="94406"/>
          <a:stretch>
            <a:fillRect/>
          </a:stretch>
        </p:blipFill>
        <p:spPr bwMode="auto">
          <a:xfrm>
            <a:off x="4162425" y="1828800"/>
            <a:ext cx="2554288" cy="377825"/>
          </a:xfrm>
          <a:prstGeom prst="rect">
            <a:avLst/>
          </a:prstGeom>
          <a:noFill/>
          <a:ln w="9525">
            <a:noFill/>
            <a:miter lim="800000"/>
            <a:headEnd/>
            <a:tailEnd/>
          </a:ln>
        </p:spPr>
      </p:pic>
      <p:pic>
        <p:nvPicPr>
          <p:cNvPr id="32780" name="Picture 2" descr="snow plow"/>
          <p:cNvPicPr>
            <a:picLocks noChangeAspect="1" noChangeArrowheads="1"/>
          </p:cNvPicPr>
          <p:nvPr/>
        </p:nvPicPr>
        <p:blipFill>
          <a:blip r:embed="rId3"/>
          <a:srcRect l="43167" t="12260" r="30971" b="77396"/>
          <a:stretch>
            <a:fillRect/>
          </a:stretch>
        </p:blipFill>
        <p:spPr bwMode="auto">
          <a:xfrm>
            <a:off x="2900363" y="2190750"/>
            <a:ext cx="2128837" cy="709613"/>
          </a:xfrm>
          <a:prstGeom prst="rect">
            <a:avLst/>
          </a:prstGeom>
          <a:noFill/>
          <a:ln w="9525">
            <a:noFill/>
            <a:miter lim="800000"/>
            <a:headEnd/>
            <a:tailEnd/>
          </a:ln>
        </p:spPr>
      </p:pic>
      <p:cxnSp>
        <p:nvCxnSpPr>
          <p:cNvPr id="16" name="Straight Arrow Connector 15"/>
          <p:cNvCxnSpPr/>
          <p:nvPr/>
        </p:nvCxnSpPr>
        <p:spPr bwMode="auto">
          <a:xfrm rot="16200000" flipH="1">
            <a:off x="5264944" y="2412206"/>
            <a:ext cx="536575" cy="220663"/>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8" name="Straight Arrow Connector 17"/>
          <p:cNvCxnSpPr/>
          <p:nvPr/>
        </p:nvCxnSpPr>
        <p:spPr bwMode="auto">
          <a:xfrm rot="5400000">
            <a:off x="3216275" y="3027363"/>
            <a:ext cx="661987" cy="566738"/>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21" name="Straight Arrow Connector 20"/>
          <p:cNvCxnSpPr>
            <a:stCxn id="32773" idx="2"/>
          </p:cNvCxnSpPr>
          <p:nvPr/>
        </p:nvCxnSpPr>
        <p:spPr bwMode="auto">
          <a:xfrm rot="16200000" flipH="1">
            <a:off x="2084388" y="3416300"/>
            <a:ext cx="260350" cy="15875"/>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23" name="Straight Arrow Connector 22"/>
          <p:cNvCxnSpPr/>
          <p:nvPr/>
        </p:nvCxnSpPr>
        <p:spPr bwMode="auto">
          <a:xfrm rot="5400000" flipH="1" flipV="1">
            <a:off x="7685882" y="4421981"/>
            <a:ext cx="646112" cy="346075"/>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17" name="TextBox 16"/>
          <p:cNvSpPr txBox="1"/>
          <p:nvPr/>
        </p:nvSpPr>
        <p:spPr>
          <a:xfrm>
            <a:off x="6826250" y="2609850"/>
            <a:ext cx="1860550" cy="1385888"/>
          </a:xfrm>
          <a:prstGeom prst="rect">
            <a:avLst/>
          </a:prstGeom>
          <a:noFill/>
          <a:effectLst>
            <a:outerShdw blurRad="25400" dist="38100" dir="3720000" algn="ctr" rotWithShape="0">
              <a:srgbClr val="FF0000"/>
            </a:outerShdw>
          </a:effectLst>
        </p:spPr>
        <p:txBody>
          <a:bodyPr>
            <a:spAutoFit/>
          </a:bodyPr>
          <a:lstStyle/>
          <a:p>
            <a:pPr>
              <a:defRPr/>
            </a:pPr>
            <a:r>
              <a:rPr lang="en-US" sz="2800" dirty="0">
                <a:solidFill>
                  <a:srgbClr val="00B0F0"/>
                </a:solidFill>
                <a:effectLst>
                  <a:outerShdw blurRad="38100" dist="38100" dir="2700000" algn="tl">
                    <a:srgbClr val="000000">
                      <a:alpha val="43137"/>
                    </a:srgbClr>
                  </a:outerShdw>
                </a:effectLst>
              </a:rPr>
              <a:t>North American Plate</a:t>
            </a:r>
          </a:p>
        </p:txBody>
      </p:sp>
      <p:sp>
        <p:nvSpPr>
          <p:cNvPr id="19" name="TextBox 18"/>
          <p:cNvSpPr txBox="1"/>
          <p:nvPr/>
        </p:nvSpPr>
        <p:spPr>
          <a:xfrm>
            <a:off x="0" y="3929063"/>
            <a:ext cx="3898900" cy="523875"/>
          </a:xfrm>
          <a:prstGeom prst="rect">
            <a:avLst/>
          </a:prstGeom>
          <a:noFill/>
          <a:effectLst>
            <a:outerShdw blurRad="25400" dist="38100" dir="3900000" algn="ctr" rotWithShape="0">
              <a:srgbClr val="FFFF00"/>
            </a:outerShdw>
          </a:effectLst>
        </p:spPr>
        <p:txBody>
          <a:bodyPr>
            <a:spAutoFit/>
          </a:bodyPr>
          <a:lstStyle/>
          <a:p>
            <a:pPr>
              <a:defRPr/>
            </a:pPr>
            <a:r>
              <a:rPr lang="en-US" sz="2800" dirty="0">
                <a:solidFill>
                  <a:srgbClr val="92D050"/>
                </a:solidFill>
                <a:effectLst>
                  <a:outerShdw blurRad="38100" dist="38100" dir="2700000" algn="tl">
                    <a:srgbClr val="000000">
                      <a:alpha val="43137"/>
                    </a:srgbClr>
                  </a:outerShdw>
                </a:effectLst>
              </a:rPr>
              <a:t>Juan de Fuca Plate</a:t>
            </a:r>
          </a:p>
        </p:txBody>
      </p:sp>
      <p:sp>
        <p:nvSpPr>
          <p:cNvPr id="20" name="TextBox 19"/>
          <p:cNvSpPr txBox="1"/>
          <p:nvPr/>
        </p:nvSpPr>
        <p:spPr>
          <a:xfrm>
            <a:off x="3557588" y="3201988"/>
            <a:ext cx="3000375" cy="831850"/>
          </a:xfrm>
          <a:prstGeom prst="rect">
            <a:avLst/>
          </a:prstGeom>
          <a:noFill/>
          <a:effectLst>
            <a:outerShdw blurRad="25400" dist="38100" dir="3900000" algn="ctr" rotWithShape="0">
              <a:schemeClr val="bg2"/>
            </a:outerShdw>
          </a:effectLst>
        </p:spPr>
        <p:txBody>
          <a:bodyPr>
            <a:spAutoFit/>
          </a:bodyPr>
          <a:lstStyle/>
          <a:p>
            <a:pPr>
              <a:defRPr/>
            </a:pPr>
            <a:r>
              <a:rPr lang="en-US" sz="2400" dirty="0">
                <a:solidFill>
                  <a:srgbClr val="FFFF00"/>
                </a:solidFill>
                <a:effectLst>
                  <a:outerShdw blurRad="38100" dist="38100" dir="2700000" algn="tl">
                    <a:srgbClr val="000000">
                      <a:alpha val="43137"/>
                    </a:srgbClr>
                  </a:outerShdw>
                </a:effectLst>
              </a:rPr>
              <a:t>ACCRETIONARY WEDGE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primative island arc"/>
          <p:cNvPicPr>
            <a:picLocks noChangeAspect="1" noChangeArrowheads="1"/>
          </p:cNvPicPr>
          <p:nvPr/>
        </p:nvPicPr>
        <p:blipFill>
          <a:blip r:embed="rId3"/>
          <a:srcRect/>
          <a:stretch>
            <a:fillRect/>
          </a:stretch>
        </p:blipFill>
        <p:spPr bwMode="auto">
          <a:xfrm>
            <a:off x="0" y="304800"/>
            <a:ext cx="9144000" cy="6369050"/>
          </a:xfrm>
          <a:prstGeom prst="rect">
            <a:avLst/>
          </a:prstGeom>
          <a:noFill/>
          <a:ln w="9525">
            <a:noFill/>
            <a:miter lim="800000"/>
            <a:headEnd/>
            <a:tailEnd/>
          </a:ln>
        </p:spPr>
      </p:pic>
      <p:sp>
        <p:nvSpPr>
          <p:cNvPr id="33795" name="Text Box 3"/>
          <p:cNvSpPr txBox="1">
            <a:spLocks noChangeArrowheads="1"/>
          </p:cNvSpPr>
          <p:nvPr/>
        </p:nvSpPr>
        <p:spPr bwMode="auto">
          <a:xfrm>
            <a:off x="762000" y="4267200"/>
            <a:ext cx="4419600" cy="1066800"/>
          </a:xfrm>
          <a:prstGeom prst="rect">
            <a:avLst/>
          </a:prstGeom>
          <a:noFill/>
          <a:ln w="9525">
            <a:noFill/>
            <a:miter lim="800000"/>
            <a:headEnd/>
            <a:tailEnd/>
          </a:ln>
        </p:spPr>
        <p:txBody>
          <a:bodyPr>
            <a:spAutoFit/>
          </a:bodyPr>
          <a:lstStyle/>
          <a:p>
            <a:pPr>
              <a:spcBef>
                <a:spcPct val="50000"/>
              </a:spcBef>
            </a:pPr>
            <a:r>
              <a:rPr lang="en-US" b="0">
                <a:solidFill>
                  <a:schemeClr val="tx1"/>
                </a:solidFill>
              </a:rPr>
              <a:t>Primitive Island Arcs: no sediment accretion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earthisbeautiful.com/gallerie/d/128-3/Marianas-earth.jpg"/>
          <p:cNvPicPr>
            <a:picLocks noChangeAspect="1" noChangeArrowheads="1"/>
          </p:cNvPicPr>
          <p:nvPr/>
        </p:nvPicPr>
        <p:blipFill>
          <a:blip r:embed="rId3"/>
          <a:srcRect/>
          <a:stretch>
            <a:fillRect/>
          </a:stretch>
        </p:blipFill>
        <p:spPr bwMode="auto">
          <a:xfrm>
            <a:off x="9525" y="0"/>
            <a:ext cx="913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2" descr="N Chile no sed"/>
          <p:cNvPicPr>
            <a:picLocks noChangeAspect="1" noChangeArrowheads="1"/>
          </p:cNvPicPr>
          <p:nvPr/>
        </p:nvPicPr>
        <p:blipFill>
          <a:blip r:embed="rId3"/>
          <a:srcRect/>
          <a:stretch>
            <a:fillRect/>
          </a:stretch>
        </p:blipFill>
        <p:spPr bwMode="auto">
          <a:xfrm>
            <a:off x="0" y="2895600"/>
            <a:ext cx="9144000" cy="2041525"/>
          </a:xfrm>
          <a:prstGeom prst="rect">
            <a:avLst/>
          </a:prstGeom>
          <a:noFill/>
          <a:ln w="9525">
            <a:noFill/>
            <a:miter lim="800000"/>
            <a:headEnd/>
            <a:tailEnd/>
          </a:ln>
        </p:spPr>
      </p:pic>
      <p:sp>
        <p:nvSpPr>
          <p:cNvPr id="35843" name="Text Box 3"/>
          <p:cNvSpPr txBox="1">
            <a:spLocks noChangeArrowheads="1"/>
          </p:cNvSpPr>
          <p:nvPr/>
        </p:nvSpPr>
        <p:spPr bwMode="auto">
          <a:xfrm>
            <a:off x="457200" y="1066800"/>
            <a:ext cx="8153400" cy="579438"/>
          </a:xfrm>
          <a:prstGeom prst="rect">
            <a:avLst/>
          </a:prstGeom>
          <a:noFill/>
          <a:ln w="9525">
            <a:noFill/>
            <a:miter lim="800000"/>
            <a:headEnd/>
            <a:tailEnd/>
          </a:ln>
        </p:spPr>
        <p:txBody>
          <a:bodyPr>
            <a:spAutoFit/>
          </a:bodyPr>
          <a:lstStyle/>
          <a:p>
            <a:pPr>
              <a:spcBef>
                <a:spcPct val="50000"/>
              </a:spcBef>
            </a:pPr>
            <a:r>
              <a:rPr lang="en-US" b="0">
                <a:solidFill>
                  <a:schemeClr val="tx1"/>
                </a:solidFill>
              </a:rPr>
              <a:t>Northern Chile: little sediment to subduct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2" descr="S chile Alaska high sed"/>
          <p:cNvPicPr>
            <a:picLocks noChangeAspect="1" noChangeArrowheads="1"/>
          </p:cNvPicPr>
          <p:nvPr/>
        </p:nvPicPr>
        <p:blipFill>
          <a:blip r:embed="rId3"/>
          <a:srcRect/>
          <a:stretch>
            <a:fillRect/>
          </a:stretch>
        </p:blipFill>
        <p:spPr bwMode="auto">
          <a:xfrm>
            <a:off x="0" y="2057400"/>
            <a:ext cx="9144000" cy="3236913"/>
          </a:xfrm>
          <a:prstGeom prst="rect">
            <a:avLst/>
          </a:prstGeom>
          <a:noFill/>
          <a:ln w="9525">
            <a:noFill/>
            <a:miter lim="800000"/>
            <a:headEnd/>
            <a:tailEnd/>
          </a:ln>
        </p:spPr>
      </p:pic>
      <p:sp>
        <p:nvSpPr>
          <p:cNvPr id="36867" name="Text Box 4"/>
          <p:cNvSpPr txBox="1">
            <a:spLocks noChangeArrowheads="1"/>
          </p:cNvSpPr>
          <p:nvPr/>
        </p:nvSpPr>
        <p:spPr bwMode="auto">
          <a:xfrm>
            <a:off x="0" y="609600"/>
            <a:ext cx="9144000" cy="579438"/>
          </a:xfrm>
          <a:prstGeom prst="rect">
            <a:avLst/>
          </a:prstGeom>
          <a:noFill/>
          <a:ln w="9525">
            <a:noFill/>
            <a:miter lim="800000"/>
            <a:headEnd/>
            <a:tailEnd/>
          </a:ln>
        </p:spPr>
        <p:txBody>
          <a:bodyPr>
            <a:spAutoFit/>
          </a:bodyPr>
          <a:lstStyle/>
          <a:p>
            <a:pPr>
              <a:spcBef>
                <a:spcPct val="50000"/>
              </a:spcBef>
            </a:pPr>
            <a:r>
              <a:rPr lang="en-US" b="0">
                <a:solidFill>
                  <a:schemeClr val="tx1"/>
                </a:solidFill>
              </a:rPr>
              <a:t>S. Chile and Alaska: high sediment input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3954463" y="1897063"/>
            <a:ext cx="3170237" cy="461962"/>
          </a:xfrm>
          <a:prstGeom prst="rect">
            <a:avLst/>
          </a:prstGeom>
          <a:noFill/>
        </p:spPr>
        <p:txBody>
          <a:bodyPr>
            <a:spAutoFit/>
          </a:bodyPr>
          <a:lstStyle/>
          <a:p>
            <a:pPr>
              <a:defRPr/>
            </a:pPr>
            <a:r>
              <a:rPr lang="en-US" sz="2400" dirty="0">
                <a:solidFill>
                  <a:schemeClr val="tx1"/>
                </a:solidFill>
                <a:effectLst>
                  <a:outerShdw blurRad="38100" dist="38100" dir="2700000" algn="tl">
                    <a:srgbClr val="000000">
                      <a:alpha val="43137"/>
                    </a:srgbClr>
                  </a:outerShdw>
                </a:effectLst>
              </a:rPr>
              <a:t>accretionary wedge</a:t>
            </a:r>
          </a:p>
        </p:txBody>
      </p:sp>
      <p:sp>
        <p:nvSpPr>
          <p:cNvPr id="5" name="TextBox 4"/>
          <p:cNvSpPr txBox="1"/>
          <p:nvPr/>
        </p:nvSpPr>
        <p:spPr>
          <a:xfrm>
            <a:off x="6038850" y="787400"/>
            <a:ext cx="2432050" cy="830263"/>
          </a:xfrm>
          <a:prstGeom prst="rect">
            <a:avLst/>
          </a:prstGeom>
          <a:noFill/>
        </p:spPr>
        <p:txBody>
          <a:bodyPr>
            <a:spAutoFit/>
          </a:bodyPr>
          <a:lstStyle/>
          <a:p>
            <a:pPr>
              <a:defRPr/>
            </a:pPr>
            <a:r>
              <a:rPr lang="en-US" sz="2400" dirty="0">
                <a:solidFill>
                  <a:schemeClr val="tx1"/>
                </a:solidFill>
                <a:effectLst>
                  <a:outerShdw blurRad="38100" dist="38100" dir="2700000" algn="tl">
                    <a:srgbClr val="000000">
                      <a:alpha val="43137"/>
                    </a:srgbClr>
                  </a:outerShdw>
                </a:effectLst>
              </a:rPr>
              <a:t>Olympic National Park</a:t>
            </a:r>
          </a:p>
        </p:txBody>
      </p:sp>
      <p:sp>
        <p:nvSpPr>
          <p:cNvPr id="6" name="TextBox 5"/>
          <p:cNvSpPr txBox="1"/>
          <p:nvPr/>
        </p:nvSpPr>
        <p:spPr>
          <a:xfrm>
            <a:off x="7829550" y="1727200"/>
            <a:ext cx="1314450" cy="830263"/>
          </a:xfrm>
          <a:prstGeom prst="rect">
            <a:avLst/>
          </a:prstGeom>
          <a:noFill/>
        </p:spPr>
        <p:txBody>
          <a:bodyPr>
            <a:spAutoFit/>
          </a:bodyPr>
          <a:lstStyle/>
          <a:p>
            <a:pPr>
              <a:defRPr/>
            </a:pPr>
            <a:r>
              <a:rPr lang="en-US" sz="2400" dirty="0">
                <a:solidFill>
                  <a:schemeClr val="tx1"/>
                </a:solidFill>
                <a:effectLst>
                  <a:outerShdw blurRad="38100" dist="38100" dir="2700000" algn="tl">
                    <a:srgbClr val="000000">
                      <a:alpha val="43137"/>
                    </a:srgbClr>
                  </a:outerShdw>
                </a:effectLst>
              </a:rPr>
              <a:t>Puget Sound</a:t>
            </a:r>
          </a:p>
        </p:txBody>
      </p:sp>
      <p:cxnSp>
        <p:nvCxnSpPr>
          <p:cNvPr id="7" name="Straight Arrow Connector 6"/>
          <p:cNvCxnSpPr/>
          <p:nvPr/>
        </p:nvCxnSpPr>
        <p:spPr bwMode="auto">
          <a:xfrm rot="16200000" flipH="1">
            <a:off x="7082631" y="1916907"/>
            <a:ext cx="655637" cy="6350"/>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37895" name="Left Brace 18"/>
          <p:cNvSpPr>
            <a:spLocks/>
          </p:cNvSpPr>
          <p:nvPr/>
        </p:nvSpPr>
        <p:spPr bwMode="auto">
          <a:xfrm rot="4686517">
            <a:off x="6343651" y="1470025"/>
            <a:ext cx="387350" cy="2130425"/>
          </a:xfrm>
          <a:prstGeom prst="leftBrace">
            <a:avLst>
              <a:gd name="adj1" fmla="val 52097"/>
              <a:gd name="adj2" fmla="val 52440"/>
            </a:avLst>
          </a:prstGeom>
          <a:noFill/>
          <a:ln w="31750" algn="ctr">
            <a:solidFill>
              <a:schemeClr val="tx1"/>
            </a:solidFill>
            <a:round/>
            <a:headEnd/>
            <a:tailEnd/>
          </a:ln>
        </p:spPr>
        <p:txBody>
          <a:bodyPr/>
          <a:lstStyle/>
          <a:p>
            <a:endParaRPr lang="en-US"/>
          </a:p>
        </p:txBody>
      </p:sp>
      <p:sp>
        <p:nvSpPr>
          <p:cNvPr id="20" name="TextBox 19"/>
          <p:cNvSpPr txBox="1"/>
          <p:nvPr/>
        </p:nvSpPr>
        <p:spPr>
          <a:xfrm>
            <a:off x="-88900" y="1417638"/>
            <a:ext cx="1981200" cy="830262"/>
          </a:xfrm>
          <a:prstGeom prst="rect">
            <a:avLst/>
          </a:prstGeom>
          <a:noFill/>
        </p:spPr>
        <p:txBody>
          <a:bodyPr>
            <a:spAutoFit/>
          </a:bodyPr>
          <a:lstStyle/>
          <a:p>
            <a:pPr>
              <a:defRPr/>
            </a:pPr>
            <a:r>
              <a:rPr lang="en-US" sz="2400" dirty="0">
                <a:solidFill>
                  <a:schemeClr val="tx1"/>
                </a:solidFill>
                <a:effectLst>
                  <a:outerShdw blurRad="38100" dist="38100" dir="2700000" algn="tl">
                    <a:srgbClr val="000000">
                      <a:alpha val="43137"/>
                    </a:srgbClr>
                  </a:outerShdw>
                </a:effectLst>
              </a:rPr>
              <a:t>Juan de Fuca Ridge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381000" y="4851400"/>
            <a:ext cx="27178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Asthenosphere</a:t>
            </a:r>
          </a:p>
        </p:txBody>
      </p:sp>
      <p:sp>
        <p:nvSpPr>
          <p:cNvPr id="4" name="TextBox 3"/>
          <p:cNvSpPr txBox="1"/>
          <p:nvPr/>
        </p:nvSpPr>
        <p:spPr>
          <a:xfrm rot="297932">
            <a:off x="1219200" y="3340100"/>
            <a:ext cx="33528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Lithospheric mantle </a:t>
            </a:r>
          </a:p>
        </p:txBody>
      </p:sp>
      <p:sp>
        <p:nvSpPr>
          <p:cNvPr id="5" name="TextBox 4"/>
          <p:cNvSpPr txBox="1"/>
          <p:nvPr/>
        </p:nvSpPr>
        <p:spPr>
          <a:xfrm rot="291308">
            <a:off x="1422400" y="2794000"/>
            <a:ext cx="2489200" cy="4619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Oceanic crust</a:t>
            </a:r>
          </a:p>
        </p:txBody>
      </p:sp>
      <p:cxnSp>
        <p:nvCxnSpPr>
          <p:cNvPr id="6" name="Straight Arrow Connector 5"/>
          <p:cNvCxnSpPr/>
          <p:nvPr/>
        </p:nvCxnSpPr>
        <p:spPr bwMode="auto">
          <a:xfrm rot="5400000" flipH="1" flipV="1">
            <a:off x="7636669" y="3561556"/>
            <a:ext cx="1476375" cy="747713"/>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8" name="TextBox 7"/>
          <p:cNvSpPr txBox="1"/>
          <p:nvPr/>
        </p:nvSpPr>
        <p:spPr>
          <a:xfrm>
            <a:off x="6388100" y="4679950"/>
            <a:ext cx="2489200" cy="830263"/>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Continental crust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rot="297932">
            <a:off x="2400300" y="3392488"/>
            <a:ext cx="3352800" cy="461962"/>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Juan de Fuca Plate</a:t>
            </a:r>
          </a:p>
        </p:txBody>
      </p:sp>
      <p:sp>
        <p:nvSpPr>
          <p:cNvPr id="8" name="TextBox 7"/>
          <p:cNvSpPr txBox="1"/>
          <p:nvPr/>
        </p:nvSpPr>
        <p:spPr>
          <a:xfrm>
            <a:off x="7620000" y="2778125"/>
            <a:ext cx="1663700" cy="1200150"/>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North American Plate</a:t>
            </a:r>
          </a:p>
        </p:txBody>
      </p:sp>
      <p:cxnSp>
        <p:nvCxnSpPr>
          <p:cNvPr id="11" name="Straight Arrow Connector 10"/>
          <p:cNvCxnSpPr/>
          <p:nvPr/>
        </p:nvCxnSpPr>
        <p:spPr bwMode="auto">
          <a:xfrm rot="5400000">
            <a:off x="3712369" y="4002881"/>
            <a:ext cx="412750" cy="39688"/>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2" name="Straight Arrow Connector 11"/>
          <p:cNvCxnSpPr/>
          <p:nvPr/>
        </p:nvCxnSpPr>
        <p:spPr bwMode="auto">
          <a:xfrm rot="5400000" flipH="1" flipV="1">
            <a:off x="3807619" y="3225006"/>
            <a:ext cx="371475" cy="36513"/>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9"/>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rot="297932">
            <a:off x="2400300" y="3392488"/>
            <a:ext cx="3352800" cy="461962"/>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Juan de Fuca Plate</a:t>
            </a:r>
          </a:p>
        </p:txBody>
      </p:sp>
      <p:sp>
        <p:nvSpPr>
          <p:cNvPr id="8" name="TextBox 7"/>
          <p:cNvSpPr txBox="1"/>
          <p:nvPr/>
        </p:nvSpPr>
        <p:spPr>
          <a:xfrm>
            <a:off x="7607300" y="2635250"/>
            <a:ext cx="1663700" cy="1200150"/>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North American Plate</a:t>
            </a:r>
          </a:p>
        </p:txBody>
      </p:sp>
      <p:cxnSp>
        <p:nvCxnSpPr>
          <p:cNvPr id="11" name="Straight Arrow Connector 10"/>
          <p:cNvCxnSpPr/>
          <p:nvPr/>
        </p:nvCxnSpPr>
        <p:spPr bwMode="auto">
          <a:xfrm rot="5400000">
            <a:off x="3712369" y="4002881"/>
            <a:ext cx="412750" cy="39688"/>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2" name="Straight Arrow Connector 11"/>
          <p:cNvCxnSpPr/>
          <p:nvPr/>
        </p:nvCxnSpPr>
        <p:spPr bwMode="auto">
          <a:xfrm rot="5400000" flipH="1" flipV="1">
            <a:off x="3807619" y="3225006"/>
            <a:ext cx="371475" cy="36513"/>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7" name="Straight Arrow Connector 6"/>
          <p:cNvCxnSpPr/>
          <p:nvPr/>
        </p:nvCxnSpPr>
        <p:spPr bwMode="auto">
          <a:xfrm flipV="1">
            <a:off x="8229600" y="4187825"/>
            <a:ext cx="608013" cy="282575"/>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9" name="TextBox 8"/>
          <p:cNvSpPr txBox="1"/>
          <p:nvPr/>
        </p:nvSpPr>
        <p:spPr>
          <a:xfrm>
            <a:off x="6032500" y="4260850"/>
            <a:ext cx="2489200" cy="460375"/>
          </a:xfrm>
          <a:prstGeom prst="rect">
            <a:avLst/>
          </a:prstGeom>
          <a:noFill/>
        </p:spPr>
        <p:txBody>
          <a:bodyPr>
            <a:spAutoFit/>
          </a:bodyPr>
          <a:lstStyle/>
          <a:p>
            <a:pPr>
              <a:defRPr/>
            </a:pPr>
            <a:r>
              <a:rPr lang="en-US" sz="2400" dirty="0">
                <a:effectLst>
                  <a:outerShdw blurRad="38100" dist="38100" dir="2700000" algn="tl">
                    <a:srgbClr val="000000">
                      <a:alpha val="43137"/>
                    </a:srgbClr>
                  </a:outerShdw>
                </a:effectLst>
              </a:rPr>
              <a:t>serpentinite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9"/>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2403475" y="1774825"/>
            <a:ext cx="2168525" cy="461963"/>
          </a:xfrm>
          <a:prstGeom prst="rect">
            <a:avLst/>
          </a:prstGeom>
          <a:noFill/>
          <a:effectLst>
            <a:outerShdw blurRad="50800" dist="38100" dir="8100000" algn="tr" rotWithShape="0">
              <a:prstClr val="black">
                <a:alpha val="40000"/>
              </a:prstClr>
            </a:outerShdw>
          </a:effectLst>
        </p:spPr>
        <p:txBody>
          <a:bodyPr>
            <a:spAutoFit/>
          </a:bodyPr>
          <a:lstStyle/>
          <a:p>
            <a:pPr>
              <a:defRPr/>
            </a:pPr>
            <a:r>
              <a:rPr lang="en-US" sz="2400" dirty="0">
                <a:solidFill>
                  <a:schemeClr val="accent1"/>
                </a:solidFill>
                <a:effectLst>
                  <a:outerShdw blurRad="38100" dist="38100" dir="2700000" algn="tl">
                    <a:srgbClr val="000000">
                      <a:alpha val="43137"/>
                    </a:srgbClr>
                  </a:outerShdw>
                </a:effectLst>
              </a:rPr>
              <a:t>pelagic clay</a:t>
            </a:r>
          </a:p>
        </p:txBody>
      </p:sp>
      <p:cxnSp>
        <p:nvCxnSpPr>
          <p:cNvPr id="12" name="Straight Arrow Connector 11"/>
          <p:cNvCxnSpPr/>
          <p:nvPr/>
        </p:nvCxnSpPr>
        <p:spPr bwMode="auto">
          <a:xfrm rot="5400000">
            <a:off x="3101975" y="2582863"/>
            <a:ext cx="731837" cy="1588"/>
          </a:xfrm>
          <a:prstGeom prst="straightConnector1">
            <a:avLst/>
          </a:prstGeom>
          <a:solidFill>
            <a:schemeClr val="accent1"/>
          </a:solidFill>
          <a:ln w="44450" cap="flat" cmpd="sng" algn="ctr">
            <a:solidFill>
              <a:schemeClr val="accent1">
                <a:lumMod val="90000"/>
              </a:schemeClr>
            </a:solidFill>
            <a:prstDash val="solid"/>
            <a:round/>
            <a:headEnd type="none" w="med" len="med"/>
            <a:tailEnd type="triangle" w="med" len="med"/>
          </a:ln>
          <a:effectLst>
            <a:outerShdw blurRad="50800" dist="38100" dir="7680000" algn="tl" rotWithShape="0">
              <a:prstClr val="black">
                <a:alpha val="40000"/>
              </a:prstClr>
            </a:outerShdw>
          </a:effectLst>
        </p:spPr>
      </p:cxnSp>
      <p:sp>
        <p:nvSpPr>
          <p:cNvPr id="41989" name="TextBox 7"/>
          <p:cNvSpPr txBox="1">
            <a:spLocks noChangeArrowheads="1"/>
          </p:cNvSpPr>
          <p:nvPr/>
        </p:nvSpPr>
        <p:spPr bwMode="auto">
          <a:xfrm>
            <a:off x="3413125" y="2493963"/>
            <a:ext cx="650875" cy="307975"/>
          </a:xfrm>
          <a:prstGeom prst="rect">
            <a:avLst/>
          </a:prstGeom>
          <a:noFill/>
          <a:ln w="9525">
            <a:noFill/>
            <a:miter lim="800000"/>
            <a:headEnd/>
            <a:tailEnd/>
          </a:ln>
        </p:spPr>
        <p:txBody>
          <a:bodyPr>
            <a:spAutoFit/>
          </a:bodyPr>
          <a:lstStyle/>
          <a:p>
            <a:r>
              <a:rPr lang="en-US" sz="1400">
                <a:solidFill>
                  <a:schemeClr val="tx1"/>
                </a:solidFill>
              </a:rPr>
              <a:t>clay</a:t>
            </a:r>
          </a:p>
        </p:txBody>
      </p:sp>
      <p:sp>
        <p:nvSpPr>
          <p:cNvPr id="41990" name="TextBox 8"/>
          <p:cNvSpPr txBox="1">
            <a:spLocks noChangeArrowheads="1"/>
          </p:cNvSpPr>
          <p:nvPr/>
        </p:nvSpPr>
        <p:spPr bwMode="auto">
          <a:xfrm>
            <a:off x="5800725" y="1638300"/>
            <a:ext cx="650875" cy="339725"/>
          </a:xfrm>
          <a:prstGeom prst="rect">
            <a:avLst/>
          </a:prstGeom>
          <a:noFill/>
          <a:ln w="9525">
            <a:noFill/>
            <a:miter lim="800000"/>
            <a:headEnd/>
            <a:tailEnd/>
          </a:ln>
        </p:spPr>
        <p:txBody>
          <a:bodyPr>
            <a:spAutoFit/>
          </a:bodyPr>
          <a:lstStyle/>
          <a:p>
            <a:r>
              <a:rPr lang="en-US" sz="1600">
                <a:solidFill>
                  <a:schemeClr val="tx1"/>
                </a:solidFill>
              </a:rPr>
              <a:t>clay</a:t>
            </a:r>
          </a:p>
        </p:txBody>
      </p:sp>
      <p:sp>
        <p:nvSpPr>
          <p:cNvPr id="41991" name="Freeform 9"/>
          <p:cNvSpPr>
            <a:spLocks noChangeArrowheads="1"/>
          </p:cNvSpPr>
          <p:nvPr/>
        </p:nvSpPr>
        <p:spPr bwMode="auto">
          <a:xfrm>
            <a:off x="3686175" y="2735263"/>
            <a:ext cx="112713" cy="236537"/>
          </a:xfrm>
          <a:custGeom>
            <a:avLst/>
            <a:gdLst>
              <a:gd name="T0" fmla="*/ 444940971 w 36503"/>
              <a:gd name="T1" fmla="*/ 0 h 278375"/>
              <a:gd name="T2" fmla="*/ 0 w 36503"/>
              <a:gd name="T3" fmla="*/ 8981 h 278375"/>
              <a:gd name="T4" fmla="*/ 533248294 w 36503"/>
              <a:gd name="T5" fmla="*/ 28846 h 278375"/>
              <a:gd name="T6" fmla="*/ 69609627 w 36503"/>
              <a:gd name="T7" fmla="*/ 42945 h 278375"/>
              <a:gd name="T8" fmla="*/ 341222354 w 36503"/>
              <a:gd name="T9" fmla="*/ 75756 h 278375"/>
              <a:gd name="T10" fmla="*/ 0 60000 65536"/>
              <a:gd name="T11" fmla="*/ 0 60000 65536"/>
              <a:gd name="T12" fmla="*/ 0 60000 65536"/>
              <a:gd name="T13" fmla="*/ 0 60000 65536"/>
              <a:gd name="T14" fmla="*/ 0 60000 65536"/>
              <a:gd name="T15" fmla="*/ 0 w 36503"/>
              <a:gd name="T16" fmla="*/ 0 h 278375"/>
              <a:gd name="T17" fmla="*/ 36503 w 36503"/>
              <a:gd name="T18" fmla="*/ 278375 h 278375"/>
            </a:gdLst>
            <a:ahLst/>
            <a:cxnLst>
              <a:cxn ang="T10">
                <a:pos x="T0" y="T1"/>
              </a:cxn>
              <a:cxn ang="T11">
                <a:pos x="T2" y="T3"/>
              </a:cxn>
              <a:cxn ang="T12">
                <a:pos x="T4" y="T5"/>
              </a:cxn>
              <a:cxn ang="T13">
                <a:pos x="T6" y="T7"/>
              </a:cxn>
              <a:cxn ang="T14">
                <a:pos x="T8" y="T9"/>
              </a:cxn>
            </a:cxnLst>
            <a:rect l="T15" t="T16" r="T17" b="T18"/>
            <a:pathLst>
              <a:path w="36503" h="278375">
                <a:moveTo>
                  <a:pt x="30458" y="0"/>
                </a:moveTo>
                <a:cubicBezTo>
                  <a:pt x="22958" y="6876"/>
                  <a:pt x="1326" y="2159"/>
                  <a:pt x="0" y="33005"/>
                </a:cubicBezTo>
                <a:cubicBezTo>
                  <a:pt x="397" y="78078"/>
                  <a:pt x="34274" y="72365"/>
                  <a:pt x="36503" y="106000"/>
                </a:cubicBezTo>
                <a:cubicBezTo>
                  <a:pt x="36389" y="135513"/>
                  <a:pt x="5049" y="124512"/>
                  <a:pt x="4765" y="157805"/>
                </a:cubicBezTo>
                <a:cubicBezTo>
                  <a:pt x="6074" y="219483"/>
                  <a:pt x="23459" y="170886"/>
                  <a:pt x="23358" y="278375"/>
                </a:cubicBezTo>
              </a:path>
            </a:pathLst>
          </a:custGeom>
          <a:noFill/>
          <a:ln w="12700" algn="ctr">
            <a:solidFill>
              <a:schemeClr val="tx1"/>
            </a:solidFill>
            <a:round/>
            <a:headEnd/>
            <a:tailEnd type="triangle" w="med" len="med"/>
          </a:ln>
        </p:spPr>
        <p:txBody>
          <a:bodyPr/>
          <a:lstStyle/>
          <a:p>
            <a:endParaRPr lang="en-US"/>
          </a:p>
        </p:txBody>
      </p:sp>
      <p:sp>
        <p:nvSpPr>
          <p:cNvPr id="41992" name="Freeform 12"/>
          <p:cNvSpPr>
            <a:spLocks noChangeArrowheads="1"/>
          </p:cNvSpPr>
          <p:nvPr/>
        </p:nvSpPr>
        <p:spPr bwMode="auto">
          <a:xfrm rot="4736757">
            <a:off x="6456363" y="-457200"/>
            <a:ext cx="392112" cy="4637088"/>
          </a:xfrm>
          <a:custGeom>
            <a:avLst/>
            <a:gdLst>
              <a:gd name="T0" fmla="*/ 2147483647 w 34725"/>
              <a:gd name="T1" fmla="*/ 0 h 351051"/>
              <a:gd name="T2" fmla="*/ 2147483647 w 34725"/>
              <a:gd name="T3" fmla="*/ 2147483647 h 351051"/>
              <a:gd name="T4" fmla="*/ 2147483647 w 34725"/>
              <a:gd name="T5" fmla="*/ 2147483647 h 351051"/>
              <a:gd name="T6" fmla="*/ 0 w 34725"/>
              <a:gd name="T7" fmla="*/ 2147483647 h 351051"/>
              <a:gd name="T8" fmla="*/ 2147483647 w 34725"/>
              <a:gd name="T9" fmla="*/ 2147483647 h 351051"/>
              <a:gd name="T10" fmla="*/ 0 60000 65536"/>
              <a:gd name="T11" fmla="*/ 0 60000 65536"/>
              <a:gd name="T12" fmla="*/ 0 60000 65536"/>
              <a:gd name="T13" fmla="*/ 0 60000 65536"/>
              <a:gd name="T14" fmla="*/ 0 60000 65536"/>
              <a:gd name="T15" fmla="*/ 0 w 34725"/>
              <a:gd name="T16" fmla="*/ 0 h 351051"/>
              <a:gd name="T17" fmla="*/ 34725 w 34725"/>
              <a:gd name="T18" fmla="*/ 351051 h 351051"/>
            </a:gdLst>
            <a:ahLst/>
            <a:cxnLst>
              <a:cxn ang="T10">
                <a:pos x="T0" y="T1"/>
              </a:cxn>
              <a:cxn ang="T11">
                <a:pos x="T2" y="T3"/>
              </a:cxn>
              <a:cxn ang="T12">
                <a:pos x="T4" y="T5"/>
              </a:cxn>
              <a:cxn ang="T13">
                <a:pos x="T6" y="T7"/>
              </a:cxn>
              <a:cxn ang="T14">
                <a:pos x="T8" y="T9"/>
              </a:cxn>
            </a:cxnLst>
            <a:rect l="T15" t="T16" r="T17" b="T18"/>
            <a:pathLst>
              <a:path w="34725" h="351051">
                <a:moveTo>
                  <a:pt x="34725" y="0"/>
                </a:moveTo>
                <a:cubicBezTo>
                  <a:pt x="23732" y="34116"/>
                  <a:pt x="5866" y="63187"/>
                  <a:pt x="4336" y="108458"/>
                </a:cubicBezTo>
                <a:cubicBezTo>
                  <a:pt x="5361" y="149257"/>
                  <a:pt x="18396" y="177178"/>
                  <a:pt x="18565" y="205165"/>
                </a:cubicBezTo>
                <a:cubicBezTo>
                  <a:pt x="18451" y="234678"/>
                  <a:pt x="284" y="263091"/>
                  <a:pt x="0" y="296384"/>
                </a:cubicBezTo>
                <a:cubicBezTo>
                  <a:pt x="6427" y="322349"/>
                  <a:pt x="6998" y="327105"/>
                  <a:pt x="30626" y="351051"/>
                </a:cubicBezTo>
              </a:path>
            </a:pathLst>
          </a:custGeom>
          <a:noFill/>
          <a:ln w="12700" algn="ctr">
            <a:solidFill>
              <a:schemeClr val="tx1"/>
            </a:solidFill>
            <a:round/>
            <a:headEnd/>
            <a:tailEnd type="triangle" w="med" len="med"/>
          </a:ln>
        </p:spPr>
        <p:txBody>
          <a:bodyPr/>
          <a:lstStyle/>
          <a:p>
            <a:endParaRPr lang="en-US"/>
          </a:p>
        </p:txBody>
      </p:sp>
      <p:sp>
        <p:nvSpPr>
          <p:cNvPr id="41993" name="TextBox 7"/>
          <p:cNvSpPr txBox="1">
            <a:spLocks noChangeArrowheads="1"/>
          </p:cNvSpPr>
          <p:nvPr/>
        </p:nvSpPr>
        <p:spPr bwMode="auto">
          <a:xfrm>
            <a:off x="2574925" y="2493963"/>
            <a:ext cx="757238" cy="307975"/>
          </a:xfrm>
          <a:prstGeom prst="rect">
            <a:avLst/>
          </a:prstGeom>
          <a:noFill/>
          <a:ln w="9525">
            <a:noFill/>
            <a:miter lim="800000"/>
            <a:headEnd/>
            <a:tailEnd/>
          </a:ln>
        </p:spPr>
        <p:txBody>
          <a:bodyPr>
            <a:spAutoFit/>
          </a:bodyPr>
          <a:lstStyle/>
          <a:p>
            <a:r>
              <a:rPr lang="en-US" sz="1400">
                <a:solidFill>
                  <a:schemeClr val="tx1"/>
                </a:solidFill>
              </a:rPr>
              <a:t>(ooze)</a:t>
            </a:r>
          </a:p>
        </p:txBody>
      </p:sp>
      <p:sp>
        <p:nvSpPr>
          <p:cNvPr id="41994" name="Freeform 9"/>
          <p:cNvSpPr>
            <a:spLocks noChangeArrowheads="1"/>
          </p:cNvSpPr>
          <p:nvPr/>
        </p:nvSpPr>
        <p:spPr bwMode="auto">
          <a:xfrm flipH="1">
            <a:off x="2901950" y="2725738"/>
            <a:ext cx="76200" cy="212725"/>
          </a:xfrm>
          <a:custGeom>
            <a:avLst/>
            <a:gdLst>
              <a:gd name="T0" fmla="*/ 28776329 w 36503"/>
              <a:gd name="T1" fmla="*/ 0 h 278375"/>
              <a:gd name="T2" fmla="*/ 0 w 36503"/>
              <a:gd name="T3" fmla="*/ 4301 h 278375"/>
              <a:gd name="T4" fmla="*/ 34487592 w 36503"/>
              <a:gd name="T5" fmla="*/ 13813 h 278375"/>
              <a:gd name="T6" fmla="*/ 4501960 w 36503"/>
              <a:gd name="T7" fmla="*/ 20565 h 278375"/>
              <a:gd name="T8" fmla="*/ 22068361 w 36503"/>
              <a:gd name="T9" fmla="*/ 36277 h 278375"/>
              <a:gd name="T10" fmla="*/ 0 60000 65536"/>
              <a:gd name="T11" fmla="*/ 0 60000 65536"/>
              <a:gd name="T12" fmla="*/ 0 60000 65536"/>
              <a:gd name="T13" fmla="*/ 0 60000 65536"/>
              <a:gd name="T14" fmla="*/ 0 60000 65536"/>
              <a:gd name="T15" fmla="*/ 0 w 36503"/>
              <a:gd name="T16" fmla="*/ 0 h 278375"/>
              <a:gd name="T17" fmla="*/ 36503 w 36503"/>
              <a:gd name="T18" fmla="*/ 278375 h 278375"/>
            </a:gdLst>
            <a:ahLst/>
            <a:cxnLst>
              <a:cxn ang="T10">
                <a:pos x="T0" y="T1"/>
              </a:cxn>
              <a:cxn ang="T11">
                <a:pos x="T2" y="T3"/>
              </a:cxn>
              <a:cxn ang="T12">
                <a:pos x="T4" y="T5"/>
              </a:cxn>
              <a:cxn ang="T13">
                <a:pos x="T6" y="T7"/>
              </a:cxn>
              <a:cxn ang="T14">
                <a:pos x="T8" y="T9"/>
              </a:cxn>
            </a:cxnLst>
            <a:rect l="T15" t="T16" r="T17" b="T18"/>
            <a:pathLst>
              <a:path w="36503" h="278375">
                <a:moveTo>
                  <a:pt x="30458" y="0"/>
                </a:moveTo>
                <a:cubicBezTo>
                  <a:pt x="22958" y="6876"/>
                  <a:pt x="1326" y="2159"/>
                  <a:pt x="0" y="33005"/>
                </a:cubicBezTo>
                <a:cubicBezTo>
                  <a:pt x="397" y="78078"/>
                  <a:pt x="34274" y="72365"/>
                  <a:pt x="36503" y="106000"/>
                </a:cubicBezTo>
                <a:cubicBezTo>
                  <a:pt x="36389" y="135513"/>
                  <a:pt x="5049" y="124512"/>
                  <a:pt x="4765" y="157805"/>
                </a:cubicBezTo>
                <a:cubicBezTo>
                  <a:pt x="6074" y="219483"/>
                  <a:pt x="23459" y="170886"/>
                  <a:pt x="23358" y="278375"/>
                </a:cubicBezTo>
              </a:path>
            </a:pathLst>
          </a:custGeom>
          <a:noFill/>
          <a:ln w="12700" algn="ctr">
            <a:solidFill>
              <a:schemeClr val="tx1"/>
            </a:solidFill>
            <a:round/>
            <a:headEnd/>
            <a:tailEnd type="triangle" w="med" len="med"/>
          </a:ln>
        </p:spPr>
        <p:txBody>
          <a:bodyPr/>
          <a:lstStyle/>
          <a:p>
            <a:endParaRPr lang="en-US"/>
          </a:p>
        </p:txBody>
      </p:sp>
      <p:sp>
        <p:nvSpPr>
          <p:cNvPr id="41995" name="Freeform 9"/>
          <p:cNvSpPr>
            <a:spLocks noChangeArrowheads="1"/>
          </p:cNvSpPr>
          <p:nvPr/>
        </p:nvSpPr>
        <p:spPr bwMode="auto">
          <a:xfrm flipH="1">
            <a:off x="4283075" y="2613025"/>
            <a:ext cx="120650" cy="374650"/>
          </a:xfrm>
          <a:custGeom>
            <a:avLst/>
            <a:gdLst>
              <a:gd name="T0" fmla="*/ 725428388 w 36503"/>
              <a:gd name="T1" fmla="*/ 0 h 278375"/>
              <a:gd name="T2" fmla="*/ 0 w 36503"/>
              <a:gd name="T3" fmla="*/ 223859 h 278375"/>
              <a:gd name="T4" fmla="*/ 869406351 w 36503"/>
              <a:gd name="T5" fmla="*/ 718958 h 278375"/>
              <a:gd name="T6" fmla="*/ 113490686 w 36503"/>
              <a:gd name="T7" fmla="*/ 1070337 h 278375"/>
              <a:gd name="T8" fmla="*/ 556326626 w 36503"/>
              <a:gd name="T9" fmla="*/ 1888119 h 278375"/>
              <a:gd name="T10" fmla="*/ 0 60000 65536"/>
              <a:gd name="T11" fmla="*/ 0 60000 65536"/>
              <a:gd name="T12" fmla="*/ 0 60000 65536"/>
              <a:gd name="T13" fmla="*/ 0 60000 65536"/>
              <a:gd name="T14" fmla="*/ 0 60000 65536"/>
              <a:gd name="T15" fmla="*/ 0 w 36503"/>
              <a:gd name="T16" fmla="*/ 0 h 278375"/>
              <a:gd name="T17" fmla="*/ 36503 w 36503"/>
              <a:gd name="T18" fmla="*/ 278375 h 278375"/>
            </a:gdLst>
            <a:ahLst/>
            <a:cxnLst>
              <a:cxn ang="T10">
                <a:pos x="T0" y="T1"/>
              </a:cxn>
              <a:cxn ang="T11">
                <a:pos x="T2" y="T3"/>
              </a:cxn>
              <a:cxn ang="T12">
                <a:pos x="T4" y="T5"/>
              </a:cxn>
              <a:cxn ang="T13">
                <a:pos x="T6" y="T7"/>
              </a:cxn>
              <a:cxn ang="T14">
                <a:pos x="T8" y="T9"/>
              </a:cxn>
            </a:cxnLst>
            <a:rect l="T15" t="T16" r="T17" b="T18"/>
            <a:pathLst>
              <a:path w="36503" h="278375">
                <a:moveTo>
                  <a:pt x="30458" y="0"/>
                </a:moveTo>
                <a:cubicBezTo>
                  <a:pt x="22958" y="6876"/>
                  <a:pt x="1326" y="2159"/>
                  <a:pt x="0" y="33005"/>
                </a:cubicBezTo>
                <a:cubicBezTo>
                  <a:pt x="397" y="78078"/>
                  <a:pt x="34274" y="72365"/>
                  <a:pt x="36503" y="106000"/>
                </a:cubicBezTo>
                <a:cubicBezTo>
                  <a:pt x="36389" y="135513"/>
                  <a:pt x="5049" y="124512"/>
                  <a:pt x="4765" y="157805"/>
                </a:cubicBezTo>
                <a:cubicBezTo>
                  <a:pt x="6074" y="219483"/>
                  <a:pt x="23459" y="170886"/>
                  <a:pt x="23358" y="278375"/>
                </a:cubicBezTo>
              </a:path>
            </a:pathLst>
          </a:custGeom>
          <a:noFill/>
          <a:ln w="12700" algn="ctr">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oly 1906"/>
          <p:cNvPicPr>
            <a:picLocks noChangeAspect="1" noChangeArrowheads="1"/>
          </p:cNvPicPr>
          <p:nvPr/>
        </p:nvPicPr>
        <p:blipFill>
          <a:blip r:embed="rId3"/>
          <a:srcRect l="568"/>
          <a:stretch>
            <a:fillRect/>
          </a:stretch>
        </p:blipFill>
        <p:spPr bwMode="auto">
          <a:xfrm>
            <a:off x="0" y="0"/>
            <a:ext cx="4800600" cy="6858000"/>
          </a:xfrm>
          <a:prstGeom prst="rect">
            <a:avLst/>
          </a:prstGeom>
          <a:noFill/>
          <a:ln w="9525">
            <a:noFill/>
            <a:miter lim="800000"/>
            <a:headEnd/>
            <a:tailEnd/>
          </a:ln>
        </p:spPr>
      </p:pic>
      <p:pic>
        <p:nvPicPr>
          <p:cNvPr id="24579" name="Picture 4" descr="horseshoe map"/>
          <p:cNvPicPr>
            <a:picLocks noChangeAspect="1" noChangeArrowheads="1"/>
          </p:cNvPicPr>
          <p:nvPr/>
        </p:nvPicPr>
        <p:blipFill>
          <a:blip r:embed="rId4"/>
          <a:srcRect l="2403" t="1871" r="1453" b="28889"/>
          <a:stretch>
            <a:fillRect/>
          </a:stretch>
        </p:blipFill>
        <p:spPr bwMode="auto">
          <a:xfrm>
            <a:off x="4800600" y="838200"/>
            <a:ext cx="4343400" cy="4016375"/>
          </a:xfrm>
          <a:prstGeom prst="rect">
            <a:avLst/>
          </a:prstGeom>
          <a:noFill/>
          <a:ln w="9525">
            <a:noFill/>
            <a:miter lim="800000"/>
            <a:headEnd/>
            <a:tailEnd/>
          </a:ln>
        </p:spPr>
      </p:pic>
      <p:sp>
        <p:nvSpPr>
          <p:cNvPr id="24580" name="Text Box 5"/>
          <p:cNvSpPr txBox="1">
            <a:spLocks noChangeArrowheads="1"/>
          </p:cNvSpPr>
          <p:nvPr/>
        </p:nvSpPr>
        <p:spPr bwMode="auto">
          <a:xfrm>
            <a:off x="4953000" y="5410200"/>
            <a:ext cx="4191000" cy="579438"/>
          </a:xfrm>
          <a:prstGeom prst="rect">
            <a:avLst/>
          </a:prstGeom>
          <a:noFill/>
          <a:ln w="9525">
            <a:noFill/>
            <a:miter lim="800000"/>
            <a:headEnd/>
            <a:tailEnd/>
          </a:ln>
        </p:spPr>
        <p:txBody>
          <a:bodyPr>
            <a:spAutoFit/>
          </a:bodyPr>
          <a:lstStyle/>
          <a:p>
            <a:pPr>
              <a:spcBef>
                <a:spcPct val="50000"/>
              </a:spcBef>
            </a:pPr>
            <a:r>
              <a:rPr lang="en-US"/>
              <a:t>Geo-advertising?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868488" y="661988"/>
            <a:ext cx="2168525" cy="461962"/>
          </a:xfrm>
          <a:prstGeom prst="rect">
            <a:avLst/>
          </a:prstGeom>
          <a:noFill/>
        </p:spPr>
        <p:txBody>
          <a:bodyPr>
            <a:spAutoFit/>
          </a:bodyPr>
          <a:lstStyle/>
          <a:p>
            <a:pPr>
              <a:defRPr/>
            </a:pPr>
            <a:r>
              <a:rPr lang="en-US" sz="2400" dirty="0">
                <a:solidFill>
                  <a:srgbClr val="FFFF00"/>
                </a:solidFill>
                <a:effectLst>
                  <a:outerShdw blurRad="38100" dist="38100" dir="2700000" algn="tl">
                    <a:srgbClr val="000000">
                      <a:alpha val="43137"/>
                    </a:srgbClr>
                  </a:outerShdw>
                </a:effectLst>
              </a:rPr>
              <a:t>turbidite</a:t>
            </a:r>
          </a:p>
        </p:txBody>
      </p:sp>
      <p:sp>
        <p:nvSpPr>
          <p:cNvPr id="5" name="Cloud 4"/>
          <p:cNvSpPr/>
          <p:nvPr/>
        </p:nvSpPr>
        <p:spPr bwMode="auto">
          <a:xfrm>
            <a:off x="6502400" y="977900"/>
            <a:ext cx="1536700" cy="685800"/>
          </a:xfrm>
          <a:prstGeom prst="cloud">
            <a:avLst/>
          </a:prstGeom>
          <a:solidFill>
            <a:schemeClr val="bg1">
              <a:lumMod val="75000"/>
              <a:alpha val="2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6" name="Freeform 5"/>
          <p:cNvSpPr/>
          <p:nvPr/>
        </p:nvSpPr>
        <p:spPr bwMode="auto">
          <a:xfrm>
            <a:off x="6880225" y="14763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7" name="Freeform 6"/>
          <p:cNvSpPr/>
          <p:nvPr/>
        </p:nvSpPr>
        <p:spPr bwMode="auto">
          <a:xfrm>
            <a:off x="7032625" y="16287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Freeform 7"/>
          <p:cNvSpPr/>
          <p:nvPr/>
        </p:nvSpPr>
        <p:spPr bwMode="auto">
          <a:xfrm>
            <a:off x="6689725" y="15525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Freeform 8"/>
          <p:cNvSpPr/>
          <p:nvPr/>
        </p:nvSpPr>
        <p:spPr bwMode="auto">
          <a:xfrm>
            <a:off x="6842125" y="17049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Freeform 9"/>
          <p:cNvSpPr/>
          <p:nvPr/>
        </p:nvSpPr>
        <p:spPr bwMode="auto">
          <a:xfrm>
            <a:off x="7261225" y="13620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1" name="Freeform 10"/>
          <p:cNvSpPr/>
          <p:nvPr/>
        </p:nvSpPr>
        <p:spPr bwMode="auto">
          <a:xfrm>
            <a:off x="7413625" y="15144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3" name="Freeform 12"/>
          <p:cNvSpPr/>
          <p:nvPr/>
        </p:nvSpPr>
        <p:spPr bwMode="auto">
          <a:xfrm>
            <a:off x="7070725" y="14382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 name="Freeform 13"/>
          <p:cNvSpPr/>
          <p:nvPr/>
        </p:nvSpPr>
        <p:spPr bwMode="auto">
          <a:xfrm>
            <a:off x="7223125" y="1590675"/>
            <a:ext cx="65088" cy="169863"/>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5" name="Freeform 14"/>
          <p:cNvSpPr/>
          <p:nvPr/>
        </p:nvSpPr>
        <p:spPr bwMode="auto">
          <a:xfrm>
            <a:off x="7337425" y="17192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6" name="Freeform 15"/>
          <p:cNvSpPr/>
          <p:nvPr/>
        </p:nvSpPr>
        <p:spPr bwMode="auto">
          <a:xfrm>
            <a:off x="7489825" y="18716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 name="Freeform 16"/>
          <p:cNvSpPr/>
          <p:nvPr/>
        </p:nvSpPr>
        <p:spPr bwMode="auto">
          <a:xfrm>
            <a:off x="7146925" y="17954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8" name="Freeform 17"/>
          <p:cNvSpPr/>
          <p:nvPr/>
        </p:nvSpPr>
        <p:spPr bwMode="auto">
          <a:xfrm>
            <a:off x="7299325" y="19478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9" name="Freeform 18"/>
          <p:cNvSpPr/>
          <p:nvPr/>
        </p:nvSpPr>
        <p:spPr bwMode="auto">
          <a:xfrm>
            <a:off x="7718425" y="16049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0" name="Freeform 19"/>
          <p:cNvSpPr/>
          <p:nvPr/>
        </p:nvSpPr>
        <p:spPr bwMode="auto">
          <a:xfrm>
            <a:off x="7870825" y="17573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1" name="Freeform 20"/>
          <p:cNvSpPr/>
          <p:nvPr/>
        </p:nvSpPr>
        <p:spPr bwMode="auto">
          <a:xfrm>
            <a:off x="7527925" y="16811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2" name="Freeform 21"/>
          <p:cNvSpPr/>
          <p:nvPr/>
        </p:nvSpPr>
        <p:spPr bwMode="auto">
          <a:xfrm>
            <a:off x="7680325" y="18335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3" name="Freeform 22"/>
          <p:cNvSpPr/>
          <p:nvPr/>
        </p:nvSpPr>
        <p:spPr bwMode="auto">
          <a:xfrm>
            <a:off x="7007225" y="19097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 name="Freeform 23"/>
          <p:cNvSpPr/>
          <p:nvPr/>
        </p:nvSpPr>
        <p:spPr bwMode="auto">
          <a:xfrm>
            <a:off x="7159625" y="20621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5" name="Freeform 24"/>
          <p:cNvSpPr/>
          <p:nvPr/>
        </p:nvSpPr>
        <p:spPr bwMode="auto">
          <a:xfrm>
            <a:off x="7604125" y="1465263"/>
            <a:ext cx="65088" cy="171450"/>
          </a:xfrm>
          <a:custGeom>
            <a:avLst/>
            <a:gdLst>
              <a:gd name="connsiteX0" fmla="*/ 133350 w 351367"/>
              <a:gd name="connsiteY0" fmla="*/ 461433 h 975783"/>
              <a:gd name="connsiteX1" fmla="*/ 19050 w 351367"/>
              <a:gd name="connsiteY1" fmla="*/ 664633 h 975783"/>
              <a:gd name="connsiteX2" fmla="*/ 19050 w 351367"/>
              <a:gd name="connsiteY2" fmla="*/ 817033 h 975783"/>
              <a:gd name="connsiteX3" fmla="*/ 107950 w 351367"/>
              <a:gd name="connsiteY3" fmla="*/ 944033 h 975783"/>
              <a:gd name="connsiteX4" fmla="*/ 260350 w 351367"/>
              <a:gd name="connsiteY4" fmla="*/ 944033 h 975783"/>
              <a:gd name="connsiteX5" fmla="*/ 349250 w 351367"/>
              <a:gd name="connsiteY5" fmla="*/ 753533 h 975783"/>
              <a:gd name="connsiteX6" fmla="*/ 247650 w 351367"/>
              <a:gd name="connsiteY6" fmla="*/ 474133 h 975783"/>
              <a:gd name="connsiteX7" fmla="*/ 171450 w 351367"/>
              <a:gd name="connsiteY7" fmla="*/ 207433 h 975783"/>
              <a:gd name="connsiteX8" fmla="*/ 133350 w 351367"/>
              <a:gd name="connsiteY8" fmla="*/ 29633 h 975783"/>
              <a:gd name="connsiteX9" fmla="*/ 146050 w 351367"/>
              <a:gd name="connsiteY9" fmla="*/ 385233 h 975783"/>
              <a:gd name="connsiteX10" fmla="*/ 133350 w 351367"/>
              <a:gd name="connsiteY10" fmla="*/ 461433 h 975783"/>
              <a:gd name="connsiteX0" fmla="*/ 133350 w 351367"/>
              <a:gd name="connsiteY0" fmla="*/ 474133 h 988483"/>
              <a:gd name="connsiteX1" fmla="*/ 19050 w 351367"/>
              <a:gd name="connsiteY1" fmla="*/ 677333 h 988483"/>
              <a:gd name="connsiteX2" fmla="*/ 19050 w 351367"/>
              <a:gd name="connsiteY2" fmla="*/ 829733 h 988483"/>
              <a:gd name="connsiteX3" fmla="*/ 107950 w 351367"/>
              <a:gd name="connsiteY3" fmla="*/ 956733 h 988483"/>
              <a:gd name="connsiteX4" fmla="*/ 260350 w 351367"/>
              <a:gd name="connsiteY4" fmla="*/ 956733 h 988483"/>
              <a:gd name="connsiteX5" fmla="*/ 349250 w 351367"/>
              <a:gd name="connsiteY5" fmla="*/ 766233 h 988483"/>
              <a:gd name="connsiteX6" fmla="*/ 247650 w 351367"/>
              <a:gd name="connsiteY6" fmla="*/ 486833 h 988483"/>
              <a:gd name="connsiteX7" fmla="*/ 171450 w 351367"/>
              <a:gd name="connsiteY7" fmla="*/ 220133 h 988483"/>
              <a:gd name="connsiteX8" fmla="*/ 133350 w 351367"/>
              <a:gd name="connsiteY8" fmla="*/ 42333 h 988483"/>
              <a:gd name="connsiteX9" fmla="*/ 133350 w 351367"/>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474133 h 988483"/>
              <a:gd name="connsiteX1" fmla="*/ 14817 w 347134"/>
              <a:gd name="connsiteY1" fmla="*/ 677333 h 988483"/>
              <a:gd name="connsiteX2" fmla="*/ 14817 w 347134"/>
              <a:gd name="connsiteY2" fmla="*/ 829733 h 988483"/>
              <a:gd name="connsiteX3" fmla="*/ 103717 w 347134"/>
              <a:gd name="connsiteY3" fmla="*/ 956733 h 988483"/>
              <a:gd name="connsiteX4" fmla="*/ 256117 w 347134"/>
              <a:gd name="connsiteY4" fmla="*/ 956733 h 988483"/>
              <a:gd name="connsiteX5" fmla="*/ 345017 w 347134"/>
              <a:gd name="connsiteY5" fmla="*/ 766233 h 988483"/>
              <a:gd name="connsiteX6" fmla="*/ 243417 w 347134"/>
              <a:gd name="connsiteY6" fmla="*/ 486833 h 988483"/>
              <a:gd name="connsiteX7" fmla="*/ 167217 w 347134"/>
              <a:gd name="connsiteY7" fmla="*/ 220133 h 988483"/>
              <a:gd name="connsiteX8" fmla="*/ 129117 w 347134"/>
              <a:gd name="connsiteY8" fmla="*/ 42333 h 988483"/>
              <a:gd name="connsiteX9" fmla="*/ 63803 w 347134"/>
              <a:gd name="connsiteY9" fmla="*/ 474133 h 988483"/>
              <a:gd name="connsiteX0" fmla="*/ 63803 w 347134"/>
              <a:gd name="connsiteY0" fmla="*/ 555776 h 1070126"/>
              <a:gd name="connsiteX1" fmla="*/ 14817 w 347134"/>
              <a:gd name="connsiteY1" fmla="*/ 758976 h 1070126"/>
              <a:gd name="connsiteX2" fmla="*/ 14817 w 347134"/>
              <a:gd name="connsiteY2" fmla="*/ 911376 h 1070126"/>
              <a:gd name="connsiteX3" fmla="*/ 103717 w 347134"/>
              <a:gd name="connsiteY3" fmla="*/ 1038376 h 1070126"/>
              <a:gd name="connsiteX4" fmla="*/ 256117 w 347134"/>
              <a:gd name="connsiteY4" fmla="*/ 1038376 h 1070126"/>
              <a:gd name="connsiteX5" fmla="*/ 345017 w 347134"/>
              <a:gd name="connsiteY5" fmla="*/ 847876 h 1070126"/>
              <a:gd name="connsiteX6" fmla="*/ 243417 w 347134"/>
              <a:gd name="connsiteY6" fmla="*/ 568476 h 1070126"/>
              <a:gd name="connsiteX7" fmla="*/ 167217 w 347134"/>
              <a:gd name="connsiteY7" fmla="*/ 301776 h 1070126"/>
              <a:gd name="connsiteX8" fmla="*/ 129117 w 347134"/>
              <a:gd name="connsiteY8" fmla="*/ 42333 h 1070126"/>
              <a:gd name="connsiteX9" fmla="*/ 63803 w 347134"/>
              <a:gd name="connsiteY9" fmla="*/ 555776 h 1070126"/>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67217 w 347134"/>
              <a:gd name="connsiteY7" fmla="*/ 259443 h 1027793"/>
              <a:gd name="connsiteX8" fmla="*/ 129117 w 347134"/>
              <a:gd name="connsiteY8" fmla="*/ 0 h 1027793"/>
              <a:gd name="connsiteX9" fmla="*/ 63803 w 347134"/>
              <a:gd name="connsiteY9" fmla="*/ 513443 h 1027793"/>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5560 h 1029910"/>
              <a:gd name="connsiteX1" fmla="*/ 14817 w 347134"/>
              <a:gd name="connsiteY1" fmla="*/ 718760 h 1029910"/>
              <a:gd name="connsiteX2" fmla="*/ 14817 w 347134"/>
              <a:gd name="connsiteY2" fmla="*/ 871160 h 1029910"/>
              <a:gd name="connsiteX3" fmla="*/ 103717 w 347134"/>
              <a:gd name="connsiteY3" fmla="*/ 998160 h 1029910"/>
              <a:gd name="connsiteX4" fmla="*/ 256117 w 347134"/>
              <a:gd name="connsiteY4" fmla="*/ 998160 h 1029910"/>
              <a:gd name="connsiteX5" fmla="*/ 345017 w 347134"/>
              <a:gd name="connsiteY5" fmla="*/ 807660 h 1029910"/>
              <a:gd name="connsiteX6" fmla="*/ 243417 w 347134"/>
              <a:gd name="connsiteY6" fmla="*/ 528260 h 1029910"/>
              <a:gd name="connsiteX7" fmla="*/ 129117 w 347134"/>
              <a:gd name="connsiteY7" fmla="*/ 2117 h 1029910"/>
              <a:gd name="connsiteX8" fmla="*/ 63803 w 347134"/>
              <a:gd name="connsiteY8" fmla="*/ 515560 h 1029910"/>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47134"/>
              <a:gd name="connsiteY0" fmla="*/ 513443 h 1027793"/>
              <a:gd name="connsiteX1" fmla="*/ 14817 w 347134"/>
              <a:gd name="connsiteY1" fmla="*/ 716643 h 1027793"/>
              <a:gd name="connsiteX2" fmla="*/ 14817 w 347134"/>
              <a:gd name="connsiteY2" fmla="*/ 869043 h 1027793"/>
              <a:gd name="connsiteX3" fmla="*/ 103717 w 347134"/>
              <a:gd name="connsiteY3" fmla="*/ 996043 h 1027793"/>
              <a:gd name="connsiteX4" fmla="*/ 256117 w 347134"/>
              <a:gd name="connsiteY4" fmla="*/ 996043 h 1027793"/>
              <a:gd name="connsiteX5" fmla="*/ 345017 w 347134"/>
              <a:gd name="connsiteY5" fmla="*/ 805543 h 1027793"/>
              <a:gd name="connsiteX6" fmla="*/ 243417 w 347134"/>
              <a:gd name="connsiteY6" fmla="*/ 526143 h 1027793"/>
              <a:gd name="connsiteX7" fmla="*/ 129117 w 347134"/>
              <a:gd name="connsiteY7" fmla="*/ 0 h 1027793"/>
              <a:gd name="connsiteX8" fmla="*/ 63803 w 347134"/>
              <a:gd name="connsiteY8" fmla="*/ 513443 h 1027793"/>
              <a:gd name="connsiteX0" fmla="*/ 63803 w 366184"/>
              <a:gd name="connsiteY0" fmla="*/ 562126 h 1076476"/>
              <a:gd name="connsiteX1" fmla="*/ 14817 w 366184"/>
              <a:gd name="connsiteY1" fmla="*/ 765326 h 1076476"/>
              <a:gd name="connsiteX2" fmla="*/ 14817 w 366184"/>
              <a:gd name="connsiteY2" fmla="*/ 917726 h 1076476"/>
              <a:gd name="connsiteX3" fmla="*/ 103717 w 366184"/>
              <a:gd name="connsiteY3" fmla="*/ 1044726 h 1076476"/>
              <a:gd name="connsiteX4" fmla="*/ 256117 w 366184"/>
              <a:gd name="connsiteY4" fmla="*/ 1044726 h 1076476"/>
              <a:gd name="connsiteX5" fmla="*/ 345017 w 366184"/>
              <a:gd name="connsiteY5" fmla="*/ 854226 h 1076476"/>
              <a:gd name="connsiteX6" fmla="*/ 129117 w 366184"/>
              <a:gd name="connsiteY6" fmla="*/ 48683 h 1076476"/>
              <a:gd name="connsiteX7" fmla="*/ 63803 w 366184"/>
              <a:gd name="connsiteY7" fmla="*/ 562126 h 1076476"/>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4176"/>
              <a:gd name="connsiteY0" fmla="*/ 14817 h 1042610"/>
              <a:gd name="connsiteX1" fmla="*/ 19050 w 454176"/>
              <a:gd name="connsiteY1" fmla="*/ 731460 h 1042610"/>
              <a:gd name="connsiteX2" fmla="*/ 19050 w 454176"/>
              <a:gd name="connsiteY2" fmla="*/ 883860 h 1042610"/>
              <a:gd name="connsiteX3" fmla="*/ 107950 w 454176"/>
              <a:gd name="connsiteY3" fmla="*/ 1010860 h 1042610"/>
              <a:gd name="connsiteX4" fmla="*/ 260350 w 454176"/>
              <a:gd name="connsiteY4" fmla="*/ 1010860 h 1042610"/>
              <a:gd name="connsiteX5" fmla="*/ 349250 w 454176"/>
              <a:gd name="connsiteY5" fmla="*/ 820360 h 1042610"/>
              <a:gd name="connsiteX6" fmla="*/ 418193 w 454176"/>
              <a:gd name="connsiteY6" fmla="*/ 709689 h 1042610"/>
              <a:gd name="connsiteX7" fmla="*/ 133350 w 454176"/>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383419"/>
              <a:gd name="connsiteY0" fmla="*/ 14817 h 1042610"/>
              <a:gd name="connsiteX1" fmla="*/ 19050 w 383419"/>
              <a:gd name="connsiteY1" fmla="*/ 731460 h 1042610"/>
              <a:gd name="connsiteX2" fmla="*/ 19050 w 383419"/>
              <a:gd name="connsiteY2" fmla="*/ 883860 h 1042610"/>
              <a:gd name="connsiteX3" fmla="*/ 107950 w 383419"/>
              <a:gd name="connsiteY3" fmla="*/ 1010860 h 1042610"/>
              <a:gd name="connsiteX4" fmla="*/ 260350 w 383419"/>
              <a:gd name="connsiteY4" fmla="*/ 1010860 h 1042610"/>
              <a:gd name="connsiteX5" fmla="*/ 349250 w 383419"/>
              <a:gd name="connsiteY5" fmla="*/ 820360 h 1042610"/>
              <a:gd name="connsiteX6" fmla="*/ 347436 w 383419"/>
              <a:gd name="connsiteY6" fmla="*/ 715131 h 1042610"/>
              <a:gd name="connsiteX7" fmla="*/ 133350 w 383419"/>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75947"/>
              <a:gd name="connsiteY0" fmla="*/ 14817 h 1042610"/>
              <a:gd name="connsiteX1" fmla="*/ 19050 w 475947"/>
              <a:gd name="connsiteY1" fmla="*/ 731460 h 1042610"/>
              <a:gd name="connsiteX2" fmla="*/ 19050 w 475947"/>
              <a:gd name="connsiteY2" fmla="*/ 883860 h 1042610"/>
              <a:gd name="connsiteX3" fmla="*/ 107950 w 475947"/>
              <a:gd name="connsiteY3" fmla="*/ 1010860 h 1042610"/>
              <a:gd name="connsiteX4" fmla="*/ 260350 w 475947"/>
              <a:gd name="connsiteY4" fmla="*/ 1010860 h 1042610"/>
              <a:gd name="connsiteX5" fmla="*/ 349250 w 475947"/>
              <a:gd name="connsiteY5" fmla="*/ 820360 h 1042610"/>
              <a:gd name="connsiteX6" fmla="*/ 439964 w 475947"/>
              <a:gd name="connsiteY6" fmla="*/ 715131 h 1042610"/>
              <a:gd name="connsiteX7" fmla="*/ 133350 w 475947"/>
              <a:gd name="connsiteY7" fmla="*/ 14817 h 1042610"/>
              <a:gd name="connsiteX0" fmla="*/ 133350 w 370417"/>
              <a:gd name="connsiteY0" fmla="*/ 14817 h 1042610"/>
              <a:gd name="connsiteX1" fmla="*/ 19050 w 370417"/>
              <a:gd name="connsiteY1" fmla="*/ 731460 h 1042610"/>
              <a:gd name="connsiteX2" fmla="*/ 19050 w 370417"/>
              <a:gd name="connsiteY2" fmla="*/ 883860 h 1042610"/>
              <a:gd name="connsiteX3" fmla="*/ 107950 w 370417"/>
              <a:gd name="connsiteY3" fmla="*/ 1010860 h 1042610"/>
              <a:gd name="connsiteX4" fmla="*/ 260350 w 370417"/>
              <a:gd name="connsiteY4" fmla="*/ 1010860 h 1042610"/>
              <a:gd name="connsiteX5" fmla="*/ 349250 w 370417"/>
              <a:gd name="connsiteY5" fmla="*/ 820360 h 1042610"/>
              <a:gd name="connsiteX6" fmla="*/ 133350 w 370417"/>
              <a:gd name="connsiteY6" fmla="*/ 14817 h 1042610"/>
              <a:gd name="connsiteX0" fmla="*/ 133350 w 459619"/>
              <a:gd name="connsiteY0" fmla="*/ 14817 h 1042610"/>
              <a:gd name="connsiteX1" fmla="*/ 19050 w 459619"/>
              <a:gd name="connsiteY1" fmla="*/ 731460 h 1042610"/>
              <a:gd name="connsiteX2" fmla="*/ 19050 w 459619"/>
              <a:gd name="connsiteY2" fmla="*/ 883860 h 1042610"/>
              <a:gd name="connsiteX3" fmla="*/ 107950 w 459619"/>
              <a:gd name="connsiteY3" fmla="*/ 1010860 h 1042610"/>
              <a:gd name="connsiteX4" fmla="*/ 260350 w 459619"/>
              <a:gd name="connsiteY4" fmla="*/ 1010860 h 1042610"/>
              <a:gd name="connsiteX5" fmla="*/ 349250 w 459619"/>
              <a:gd name="connsiteY5" fmla="*/ 820360 h 1042610"/>
              <a:gd name="connsiteX6" fmla="*/ 423636 w 459619"/>
              <a:gd name="connsiteY6" fmla="*/ 698803 h 1042610"/>
              <a:gd name="connsiteX7" fmla="*/ 133350 w 459619"/>
              <a:gd name="connsiteY7" fmla="*/ 14817 h 1042610"/>
              <a:gd name="connsiteX0" fmla="*/ 133350 w 444803"/>
              <a:gd name="connsiteY0" fmla="*/ 14817 h 1062869"/>
              <a:gd name="connsiteX1" fmla="*/ 19050 w 444803"/>
              <a:gd name="connsiteY1" fmla="*/ 731460 h 1062869"/>
              <a:gd name="connsiteX2" fmla="*/ 19050 w 444803"/>
              <a:gd name="connsiteY2" fmla="*/ 883860 h 1062869"/>
              <a:gd name="connsiteX3" fmla="*/ 107950 w 444803"/>
              <a:gd name="connsiteY3" fmla="*/ 1010860 h 1062869"/>
              <a:gd name="connsiteX4" fmla="*/ 260350 w 444803"/>
              <a:gd name="connsiteY4" fmla="*/ 1010860 h 1062869"/>
              <a:gd name="connsiteX5" fmla="*/ 423636 w 444803"/>
              <a:gd name="connsiteY5" fmla="*/ 698803 h 1062869"/>
              <a:gd name="connsiteX6" fmla="*/ 133350 w 444803"/>
              <a:gd name="connsiteY6" fmla="*/ 14817 h 1062869"/>
              <a:gd name="connsiteX0" fmla="*/ 133350 w 429079"/>
              <a:gd name="connsiteY0" fmla="*/ 14817 h 1062869"/>
              <a:gd name="connsiteX1" fmla="*/ 19050 w 429079"/>
              <a:gd name="connsiteY1" fmla="*/ 731460 h 1062869"/>
              <a:gd name="connsiteX2" fmla="*/ 19050 w 429079"/>
              <a:gd name="connsiteY2" fmla="*/ 883860 h 1062869"/>
              <a:gd name="connsiteX3" fmla="*/ 107950 w 429079"/>
              <a:gd name="connsiteY3" fmla="*/ 1010860 h 1062869"/>
              <a:gd name="connsiteX4" fmla="*/ 260350 w 429079"/>
              <a:gd name="connsiteY4" fmla="*/ 1010860 h 1062869"/>
              <a:gd name="connsiteX5" fmla="*/ 423636 w 429079"/>
              <a:gd name="connsiteY5" fmla="*/ 698803 h 1062869"/>
              <a:gd name="connsiteX6" fmla="*/ 227693 w 429079"/>
              <a:gd name="connsiteY6" fmla="*/ 622603 h 1062869"/>
              <a:gd name="connsiteX7" fmla="*/ 133350 w 429079"/>
              <a:gd name="connsiteY7" fmla="*/ 14817 h 1062869"/>
              <a:gd name="connsiteX0" fmla="*/ 133350 w 444803"/>
              <a:gd name="connsiteY0" fmla="*/ 5443 h 1053495"/>
              <a:gd name="connsiteX1" fmla="*/ 19050 w 444803"/>
              <a:gd name="connsiteY1" fmla="*/ 722086 h 1053495"/>
              <a:gd name="connsiteX2" fmla="*/ 19050 w 444803"/>
              <a:gd name="connsiteY2" fmla="*/ 874486 h 1053495"/>
              <a:gd name="connsiteX3" fmla="*/ 107950 w 444803"/>
              <a:gd name="connsiteY3" fmla="*/ 1001486 h 1053495"/>
              <a:gd name="connsiteX4" fmla="*/ 260350 w 444803"/>
              <a:gd name="connsiteY4" fmla="*/ 1001486 h 1053495"/>
              <a:gd name="connsiteX5" fmla="*/ 423636 w 444803"/>
              <a:gd name="connsiteY5" fmla="*/ 689429 h 1053495"/>
              <a:gd name="connsiteX6" fmla="*/ 133350 w 444803"/>
              <a:gd name="connsiteY6" fmla="*/ 5443 h 1053495"/>
              <a:gd name="connsiteX0" fmla="*/ 133350 w 667960"/>
              <a:gd name="connsiteY0" fmla="*/ 6350 h 1042610"/>
              <a:gd name="connsiteX1" fmla="*/ 19050 w 667960"/>
              <a:gd name="connsiteY1" fmla="*/ 722993 h 1042610"/>
              <a:gd name="connsiteX2" fmla="*/ 19050 w 667960"/>
              <a:gd name="connsiteY2" fmla="*/ 875393 h 1042610"/>
              <a:gd name="connsiteX3" fmla="*/ 107950 w 667960"/>
              <a:gd name="connsiteY3" fmla="*/ 1002393 h 1042610"/>
              <a:gd name="connsiteX4" fmla="*/ 260350 w 667960"/>
              <a:gd name="connsiteY4" fmla="*/ 1002393 h 1042610"/>
              <a:gd name="connsiteX5" fmla="*/ 646793 w 667960"/>
              <a:gd name="connsiteY5" fmla="*/ 761093 h 1042610"/>
              <a:gd name="connsiteX6" fmla="*/ 133350 w 667960"/>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6350 h 1042610"/>
              <a:gd name="connsiteX1" fmla="*/ 19050 w 406703"/>
              <a:gd name="connsiteY1" fmla="*/ 722993 h 1042610"/>
              <a:gd name="connsiteX2" fmla="*/ 19050 w 406703"/>
              <a:gd name="connsiteY2" fmla="*/ 875393 h 1042610"/>
              <a:gd name="connsiteX3" fmla="*/ 107950 w 406703"/>
              <a:gd name="connsiteY3" fmla="*/ 1002393 h 1042610"/>
              <a:gd name="connsiteX4" fmla="*/ 260350 w 406703"/>
              <a:gd name="connsiteY4" fmla="*/ 1002393 h 1042610"/>
              <a:gd name="connsiteX5" fmla="*/ 385536 w 406703"/>
              <a:gd name="connsiteY5" fmla="*/ 761093 h 1042610"/>
              <a:gd name="connsiteX6" fmla="*/ 133350 w 406703"/>
              <a:gd name="connsiteY6" fmla="*/ 6350 h 1042610"/>
              <a:gd name="connsiteX0" fmla="*/ 133350 w 406703"/>
              <a:gd name="connsiteY0" fmla="*/ 0 h 1036260"/>
              <a:gd name="connsiteX1" fmla="*/ 19050 w 406703"/>
              <a:gd name="connsiteY1" fmla="*/ 716643 h 1036260"/>
              <a:gd name="connsiteX2" fmla="*/ 19050 w 406703"/>
              <a:gd name="connsiteY2" fmla="*/ 869043 h 1036260"/>
              <a:gd name="connsiteX3" fmla="*/ 107950 w 406703"/>
              <a:gd name="connsiteY3" fmla="*/ 996043 h 1036260"/>
              <a:gd name="connsiteX4" fmla="*/ 260350 w 406703"/>
              <a:gd name="connsiteY4" fmla="*/ 996043 h 1036260"/>
              <a:gd name="connsiteX5" fmla="*/ 385536 w 406703"/>
              <a:gd name="connsiteY5" fmla="*/ 754743 h 1036260"/>
              <a:gd name="connsiteX6" fmla="*/ 133350 w 406703"/>
              <a:gd name="connsiteY6" fmla="*/ 0 h 1036260"/>
              <a:gd name="connsiteX0" fmla="*/ 133350 w 390072"/>
              <a:gd name="connsiteY0" fmla="*/ 0 h 1036260"/>
              <a:gd name="connsiteX1" fmla="*/ 19050 w 390072"/>
              <a:gd name="connsiteY1" fmla="*/ 716643 h 1036260"/>
              <a:gd name="connsiteX2" fmla="*/ 19050 w 390072"/>
              <a:gd name="connsiteY2" fmla="*/ 869043 h 1036260"/>
              <a:gd name="connsiteX3" fmla="*/ 107950 w 390072"/>
              <a:gd name="connsiteY3" fmla="*/ 996043 h 1036260"/>
              <a:gd name="connsiteX4" fmla="*/ 260350 w 390072"/>
              <a:gd name="connsiteY4" fmla="*/ 996043 h 1036260"/>
              <a:gd name="connsiteX5" fmla="*/ 385536 w 390072"/>
              <a:gd name="connsiteY5" fmla="*/ 754743 h 1036260"/>
              <a:gd name="connsiteX6" fmla="*/ 287564 w 390072"/>
              <a:gd name="connsiteY6" fmla="*/ 749300 h 1036260"/>
              <a:gd name="connsiteX7" fmla="*/ 133350 w 390072"/>
              <a:gd name="connsiteY7" fmla="*/ 0 h 1036260"/>
              <a:gd name="connsiteX0" fmla="*/ 133350 w 308731"/>
              <a:gd name="connsiteY0" fmla="*/ 0 h 1037167"/>
              <a:gd name="connsiteX1" fmla="*/ 19050 w 308731"/>
              <a:gd name="connsiteY1" fmla="*/ 716643 h 1037167"/>
              <a:gd name="connsiteX2" fmla="*/ 19050 w 308731"/>
              <a:gd name="connsiteY2" fmla="*/ 869043 h 1037167"/>
              <a:gd name="connsiteX3" fmla="*/ 107950 w 308731"/>
              <a:gd name="connsiteY3" fmla="*/ 996043 h 1037167"/>
              <a:gd name="connsiteX4" fmla="*/ 260350 w 308731"/>
              <a:gd name="connsiteY4" fmla="*/ 996043 h 1037167"/>
              <a:gd name="connsiteX5" fmla="*/ 287564 w 308731"/>
              <a:gd name="connsiteY5" fmla="*/ 749300 h 1037167"/>
              <a:gd name="connsiteX6" fmla="*/ 133350 w 308731"/>
              <a:gd name="connsiteY6" fmla="*/ 0 h 1037167"/>
              <a:gd name="connsiteX0" fmla="*/ 133350 w 374045"/>
              <a:gd name="connsiteY0" fmla="*/ 0 h 1037167"/>
              <a:gd name="connsiteX1" fmla="*/ 19050 w 374045"/>
              <a:gd name="connsiteY1" fmla="*/ 716643 h 1037167"/>
              <a:gd name="connsiteX2" fmla="*/ 19050 w 374045"/>
              <a:gd name="connsiteY2" fmla="*/ 869043 h 1037167"/>
              <a:gd name="connsiteX3" fmla="*/ 107950 w 374045"/>
              <a:gd name="connsiteY3" fmla="*/ 996043 h 1037167"/>
              <a:gd name="connsiteX4" fmla="*/ 260350 w 374045"/>
              <a:gd name="connsiteY4" fmla="*/ 996043 h 1037167"/>
              <a:gd name="connsiteX5" fmla="*/ 352878 w 374045"/>
              <a:gd name="connsiteY5" fmla="*/ 749300 h 1037167"/>
              <a:gd name="connsiteX6" fmla="*/ 133350 w 374045"/>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33350 w 410734"/>
              <a:gd name="connsiteY0" fmla="*/ 0 h 1037167"/>
              <a:gd name="connsiteX1" fmla="*/ 19050 w 410734"/>
              <a:gd name="connsiteY1" fmla="*/ 716643 h 1037167"/>
              <a:gd name="connsiteX2" fmla="*/ 19050 w 410734"/>
              <a:gd name="connsiteY2" fmla="*/ 869043 h 1037167"/>
              <a:gd name="connsiteX3" fmla="*/ 107950 w 410734"/>
              <a:gd name="connsiteY3" fmla="*/ 996043 h 1037167"/>
              <a:gd name="connsiteX4" fmla="*/ 260350 w 410734"/>
              <a:gd name="connsiteY4" fmla="*/ 996043 h 1037167"/>
              <a:gd name="connsiteX5" fmla="*/ 389567 w 410734"/>
              <a:gd name="connsiteY5" fmla="*/ 749300 h 1037167"/>
              <a:gd name="connsiteX6" fmla="*/ 133350 w 410734"/>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95909 w 419671"/>
              <a:gd name="connsiteY0" fmla="*/ 0 h 1037167"/>
              <a:gd name="connsiteX1" fmla="*/ 27987 w 419671"/>
              <a:gd name="connsiteY1" fmla="*/ 716643 h 1037167"/>
              <a:gd name="connsiteX2" fmla="*/ 27987 w 419671"/>
              <a:gd name="connsiteY2" fmla="*/ 869043 h 1037167"/>
              <a:gd name="connsiteX3" fmla="*/ 116887 w 419671"/>
              <a:gd name="connsiteY3" fmla="*/ 996043 h 1037167"/>
              <a:gd name="connsiteX4" fmla="*/ 269287 w 419671"/>
              <a:gd name="connsiteY4" fmla="*/ 996043 h 1037167"/>
              <a:gd name="connsiteX5" fmla="*/ 398504 w 419671"/>
              <a:gd name="connsiteY5" fmla="*/ 749300 h 1037167"/>
              <a:gd name="connsiteX6" fmla="*/ 195909 w 419671"/>
              <a:gd name="connsiteY6" fmla="*/ 0 h 1037167"/>
              <a:gd name="connsiteX0" fmla="*/ 181092 w 404854"/>
              <a:gd name="connsiteY0" fmla="*/ 0 h 1042610"/>
              <a:gd name="connsiteX1" fmla="*/ 13170 w 404854"/>
              <a:gd name="connsiteY1" fmla="*/ 716643 h 1042610"/>
              <a:gd name="connsiteX2" fmla="*/ 102070 w 404854"/>
              <a:gd name="connsiteY2" fmla="*/ 996043 h 1042610"/>
              <a:gd name="connsiteX3" fmla="*/ 254470 w 404854"/>
              <a:gd name="connsiteY3" fmla="*/ 996043 h 1042610"/>
              <a:gd name="connsiteX4" fmla="*/ 383687 w 404854"/>
              <a:gd name="connsiteY4" fmla="*/ 749300 h 1042610"/>
              <a:gd name="connsiteX5" fmla="*/ 181092 w 404854"/>
              <a:gd name="connsiteY5" fmla="*/ 0 h 1042610"/>
              <a:gd name="connsiteX0" fmla="*/ 180152 w 403914"/>
              <a:gd name="connsiteY0" fmla="*/ 0 h 996043"/>
              <a:gd name="connsiteX1" fmla="*/ 12230 w 403914"/>
              <a:gd name="connsiteY1" fmla="*/ 716643 h 996043"/>
              <a:gd name="connsiteX2" fmla="*/ 253530 w 403914"/>
              <a:gd name="connsiteY2" fmla="*/ 996043 h 996043"/>
              <a:gd name="connsiteX3" fmla="*/ 382747 w 403914"/>
              <a:gd name="connsiteY3" fmla="*/ 749300 h 996043"/>
              <a:gd name="connsiteX4" fmla="*/ 180152 w 403914"/>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16643 h 996043"/>
              <a:gd name="connsiteX2" fmla="*/ 204140 w 396858"/>
              <a:gd name="connsiteY2" fmla="*/ 996043 h 996043"/>
              <a:gd name="connsiteX3" fmla="*/ 375691 w 396858"/>
              <a:gd name="connsiteY3" fmla="*/ 749300 h 996043"/>
              <a:gd name="connsiteX4" fmla="*/ 173096 w 396858"/>
              <a:gd name="connsiteY4" fmla="*/ 0 h 996043"/>
              <a:gd name="connsiteX0" fmla="*/ 173096 w 396858"/>
              <a:gd name="connsiteY0" fmla="*/ 0 h 996043"/>
              <a:gd name="connsiteX1" fmla="*/ 5174 w 396858"/>
              <a:gd name="connsiteY1" fmla="*/ 770265 h 996043"/>
              <a:gd name="connsiteX2" fmla="*/ 204140 w 396858"/>
              <a:gd name="connsiteY2" fmla="*/ 996043 h 996043"/>
              <a:gd name="connsiteX3" fmla="*/ 375691 w 396858"/>
              <a:gd name="connsiteY3" fmla="*/ 749300 h 996043"/>
              <a:gd name="connsiteX4" fmla="*/ 173096 w 396858"/>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91684"/>
              <a:gd name="connsiteY0" fmla="*/ 0 h 996043"/>
              <a:gd name="connsiteX1" fmla="*/ 0 w 391684"/>
              <a:gd name="connsiteY1" fmla="*/ 770265 h 996043"/>
              <a:gd name="connsiteX2" fmla="*/ 198966 w 391684"/>
              <a:gd name="connsiteY2" fmla="*/ 996043 h 996043"/>
              <a:gd name="connsiteX3" fmla="*/ 370517 w 391684"/>
              <a:gd name="connsiteY3" fmla="*/ 749300 h 996043"/>
              <a:gd name="connsiteX4" fmla="*/ 167922 w 391684"/>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 name="connsiteX0" fmla="*/ 167922 w 374751"/>
              <a:gd name="connsiteY0" fmla="*/ 0 h 996043"/>
              <a:gd name="connsiteX1" fmla="*/ 0 w 374751"/>
              <a:gd name="connsiteY1" fmla="*/ 770265 h 996043"/>
              <a:gd name="connsiteX2" fmla="*/ 198966 w 374751"/>
              <a:gd name="connsiteY2" fmla="*/ 996043 h 996043"/>
              <a:gd name="connsiteX3" fmla="*/ 370517 w 374751"/>
              <a:gd name="connsiteY3" fmla="*/ 749300 h 996043"/>
              <a:gd name="connsiteX4" fmla="*/ 167922 w 374751"/>
              <a:gd name="connsiteY4" fmla="*/ 0 h 99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1" h="996043">
                <a:moveTo>
                  <a:pt x="167922" y="0"/>
                </a:moveTo>
                <a:cubicBezTo>
                  <a:pt x="137885" y="611314"/>
                  <a:pt x="23048" y="587325"/>
                  <a:pt x="0" y="770265"/>
                </a:cubicBezTo>
                <a:cubicBezTo>
                  <a:pt x="5174" y="936272"/>
                  <a:pt x="63835" y="984956"/>
                  <a:pt x="198966" y="996043"/>
                </a:cubicBezTo>
                <a:cubicBezTo>
                  <a:pt x="265658" y="991608"/>
                  <a:pt x="374751" y="926596"/>
                  <a:pt x="370517" y="749300"/>
                </a:cubicBezTo>
                <a:cubicBezTo>
                  <a:pt x="342597" y="558599"/>
                  <a:pt x="246038" y="606576"/>
                  <a:pt x="167922" y="0"/>
                </a:cubicBezTo>
                <a:close/>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868488" y="661988"/>
            <a:ext cx="2168525" cy="461962"/>
          </a:xfrm>
          <a:prstGeom prst="rect">
            <a:avLst/>
          </a:prstGeom>
          <a:noFill/>
        </p:spPr>
        <p:txBody>
          <a:bodyPr>
            <a:spAutoFit/>
          </a:bodyPr>
          <a:lstStyle/>
          <a:p>
            <a:pPr>
              <a:defRPr/>
            </a:pPr>
            <a:r>
              <a:rPr lang="en-US" sz="2400" dirty="0">
                <a:solidFill>
                  <a:srgbClr val="FFFF00"/>
                </a:solidFill>
                <a:effectLst>
                  <a:outerShdw blurRad="38100" dist="38100" dir="2700000" algn="tl">
                    <a:srgbClr val="000000">
                      <a:alpha val="43137"/>
                    </a:srgbClr>
                  </a:outerShdw>
                </a:effectLst>
              </a:rPr>
              <a:t>turbidite</a:t>
            </a:r>
          </a:p>
        </p:txBody>
      </p:sp>
      <p:sp>
        <p:nvSpPr>
          <p:cNvPr id="5" name="Cloud 4"/>
          <p:cNvSpPr/>
          <p:nvPr/>
        </p:nvSpPr>
        <p:spPr bwMode="auto">
          <a:xfrm rot="20844636">
            <a:off x="5554663" y="2778125"/>
            <a:ext cx="393700" cy="14922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Cloud 26"/>
          <p:cNvSpPr/>
          <p:nvPr/>
        </p:nvSpPr>
        <p:spPr bwMode="auto">
          <a:xfrm rot="21246501">
            <a:off x="5334000" y="2811463"/>
            <a:ext cx="265113" cy="160337"/>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Cloud 27"/>
          <p:cNvSpPr/>
          <p:nvPr/>
        </p:nvSpPr>
        <p:spPr bwMode="auto">
          <a:xfrm rot="4930699">
            <a:off x="5167313" y="2743200"/>
            <a:ext cx="169862" cy="319088"/>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 name="Cloud 28"/>
          <p:cNvSpPr/>
          <p:nvPr/>
        </p:nvSpPr>
        <p:spPr bwMode="auto">
          <a:xfrm rot="10165341">
            <a:off x="5867400" y="2695575"/>
            <a:ext cx="307975" cy="1397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0" name="Cloud 29"/>
          <p:cNvSpPr/>
          <p:nvPr/>
        </p:nvSpPr>
        <p:spPr bwMode="auto">
          <a:xfrm rot="10165341">
            <a:off x="6110288" y="2703513"/>
            <a:ext cx="180975" cy="80962"/>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1" name="Cloud 30"/>
          <p:cNvSpPr/>
          <p:nvPr/>
        </p:nvSpPr>
        <p:spPr bwMode="auto">
          <a:xfrm rot="9807529">
            <a:off x="4940300" y="2792413"/>
            <a:ext cx="222250" cy="2159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2" name="TextBox 31"/>
          <p:cNvSpPr txBox="1"/>
          <p:nvPr/>
        </p:nvSpPr>
        <p:spPr>
          <a:xfrm>
            <a:off x="4438650" y="1839913"/>
            <a:ext cx="2168525" cy="830262"/>
          </a:xfrm>
          <a:prstGeom prst="rect">
            <a:avLst/>
          </a:prstGeom>
          <a:noFill/>
        </p:spPr>
        <p:txBody>
          <a:bodyPr>
            <a:spAutoFit/>
          </a:bodyPr>
          <a:lstStyle/>
          <a:p>
            <a:pPr>
              <a:defRPr/>
            </a:pPr>
            <a:r>
              <a:rPr lang="en-US" sz="2400" dirty="0">
                <a:solidFill>
                  <a:srgbClr val="C49500"/>
                </a:solidFill>
                <a:effectLst>
                  <a:outerShdw blurRad="38100" dist="38100" dir="2700000" algn="tl">
                    <a:srgbClr val="000000">
                      <a:alpha val="43137"/>
                    </a:srgbClr>
                  </a:outerShdw>
                </a:effectLst>
              </a:rPr>
              <a:t>turbidity current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868488" y="585788"/>
            <a:ext cx="2168525" cy="461962"/>
          </a:xfrm>
          <a:prstGeom prst="rect">
            <a:avLst/>
          </a:prstGeom>
          <a:noFill/>
        </p:spPr>
        <p:txBody>
          <a:bodyPr>
            <a:spAutoFit/>
          </a:bodyPr>
          <a:lstStyle/>
          <a:p>
            <a:pPr>
              <a:defRPr/>
            </a:pPr>
            <a:r>
              <a:rPr lang="en-US" sz="2400" u="sng" dirty="0">
                <a:solidFill>
                  <a:srgbClr val="FFFF00"/>
                </a:solidFill>
                <a:effectLst>
                  <a:outerShdw blurRad="38100" dist="38100" dir="2700000" algn="tl">
                    <a:srgbClr val="000000">
                      <a:alpha val="43137"/>
                    </a:srgbClr>
                  </a:outerShdw>
                </a:effectLst>
              </a:rPr>
              <a:t>Turbidite</a:t>
            </a:r>
          </a:p>
        </p:txBody>
      </p:sp>
      <p:sp>
        <p:nvSpPr>
          <p:cNvPr id="5" name="Cloud 4"/>
          <p:cNvSpPr/>
          <p:nvPr/>
        </p:nvSpPr>
        <p:spPr bwMode="auto">
          <a:xfrm rot="20844636">
            <a:off x="5554663" y="2778125"/>
            <a:ext cx="393700" cy="14922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Cloud 26"/>
          <p:cNvSpPr/>
          <p:nvPr/>
        </p:nvSpPr>
        <p:spPr bwMode="auto">
          <a:xfrm rot="21246501">
            <a:off x="5334000" y="2811463"/>
            <a:ext cx="265113" cy="160337"/>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Cloud 27"/>
          <p:cNvSpPr/>
          <p:nvPr/>
        </p:nvSpPr>
        <p:spPr bwMode="auto">
          <a:xfrm rot="4930699">
            <a:off x="5167313" y="2743200"/>
            <a:ext cx="169862" cy="319088"/>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 name="Cloud 28"/>
          <p:cNvSpPr/>
          <p:nvPr/>
        </p:nvSpPr>
        <p:spPr bwMode="auto">
          <a:xfrm rot="10165341">
            <a:off x="5867400" y="2695575"/>
            <a:ext cx="307975" cy="1397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0" name="Cloud 29"/>
          <p:cNvSpPr/>
          <p:nvPr/>
        </p:nvSpPr>
        <p:spPr bwMode="auto">
          <a:xfrm rot="10165341">
            <a:off x="6110288" y="2703513"/>
            <a:ext cx="180975" cy="80962"/>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1" name="Cloud 30"/>
          <p:cNvSpPr/>
          <p:nvPr/>
        </p:nvSpPr>
        <p:spPr bwMode="auto">
          <a:xfrm rot="9807529">
            <a:off x="4940300" y="2792413"/>
            <a:ext cx="222250" cy="2159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2" name="TextBox 31"/>
          <p:cNvSpPr txBox="1"/>
          <p:nvPr/>
        </p:nvSpPr>
        <p:spPr>
          <a:xfrm>
            <a:off x="4438650" y="1839913"/>
            <a:ext cx="2168525" cy="830262"/>
          </a:xfrm>
          <a:prstGeom prst="rect">
            <a:avLst/>
          </a:prstGeom>
          <a:noFill/>
        </p:spPr>
        <p:txBody>
          <a:bodyPr>
            <a:spAutoFit/>
          </a:bodyPr>
          <a:lstStyle/>
          <a:p>
            <a:pPr>
              <a:defRPr/>
            </a:pPr>
            <a:r>
              <a:rPr lang="en-US" sz="2400" dirty="0">
                <a:solidFill>
                  <a:srgbClr val="C49500"/>
                </a:solidFill>
                <a:effectLst>
                  <a:outerShdw blurRad="38100" dist="38100" dir="2700000" algn="tl">
                    <a:srgbClr val="000000">
                      <a:alpha val="43137"/>
                    </a:srgbClr>
                  </a:outerShdw>
                </a:effectLst>
              </a:rPr>
              <a:t>turbidity current</a:t>
            </a:r>
          </a:p>
        </p:txBody>
      </p:sp>
      <p:sp>
        <p:nvSpPr>
          <p:cNvPr id="45067" name="TextBox 7"/>
          <p:cNvSpPr txBox="1">
            <a:spLocks noChangeArrowheads="1"/>
          </p:cNvSpPr>
          <p:nvPr/>
        </p:nvSpPr>
        <p:spPr bwMode="auto">
          <a:xfrm>
            <a:off x="3062288" y="982663"/>
            <a:ext cx="1955800" cy="338137"/>
          </a:xfrm>
          <a:prstGeom prst="rect">
            <a:avLst/>
          </a:prstGeom>
          <a:noFill/>
          <a:ln w="9525">
            <a:noFill/>
            <a:miter lim="800000"/>
            <a:headEnd/>
            <a:tailEnd/>
          </a:ln>
        </p:spPr>
        <p:txBody>
          <a:bodyPr>
            <a:spAutoFit/>
          </a:bodyPr>
          <a:lstStyle/>
          <a:p>
            <a:r>
              <a:rPr lang="en-US" sz="1600">
                <a:solidFill>
                  <a:schemeClr val="tx1"/>
                </a:solidFill>
              </a:rPr>
              <a:t>Sandstone (1 day)</a:t>
            </a:r>
          </a:p>
        </p:txBody>
      </p:sp>
      <p:sp>
        <p:nvSpPr>
          <p:cNvPr id="45068" name="TextBox 7"/>
          <p:cNvSpPr txBox="1">
            <a:spLocks noChangeArrowheads="1"/>
          </p:cNvSpPr>
          <p:nvPr/>
        </p:nvSpPr>
        <p:spPr bwMode="auto">
          <a:xfrm>
            <a:off x="1131888" y="1130300"/>
            <a:ext cx="1730375" cy="339725"/>
          </a:xfrm>
          <a:prstGeom prst="rect">
            <a:avLst/>
          </a:prstGeom>
          <a:noFill/>
          <a:ln w="9525">
            <a:noFill/>
            <a:miter lim="800000"/>
            <a:headEnd/>
            <a:tailEnd/>
          </a:ln>
        </p:spPr>
        <p:txBody>
          <a:bodyPr>
            <a:spAutoFit/>
          </a:bodyPr>
          <a:lstStyle/>
          <a:p>
            <a:r>
              <a:rPr lang="en-US" sz="1600">
                <a:solidFill>
                  <a:schemeClr val="tx1"/>
                </a:solidFill>
              </a:rPr>
              <a:t>Shale (300 yrs.)</a:t>
            </a:r>
          </a:p>
        </p:txBody>
      </p:sp>
      <p:sp>
        <p:nvSpPr>
          <p:cNvPr id="45069" name="TextBox 7"/>
          <p:cNvSpPr txBox="1">
            <a:spLocks noChangeArrowheads="1"/>
          </p:cNvSpPr>
          <p:nvPr/>
        </p:nvSpPr>
        <p:spPr bwMode="auto">
          <a:xfrm>
            <a:off x="1131888" y="1403350"/>
            <a:ext cx="1730375" cy="338138"/>
          </a:xfrm>
          <a:prstGeom prst="rect">
            <a:avLst/>
          </a:prstGeom>
          <a:noFill/>
          <a:ln w="9525">
            <a:noFill/>
            <a:miter lim="800000"/>
            <a:headEnd/>
            <a:tailEnd/>
          </a:ln>
        </p:spPr>
        <p:txBody>
          <a:bodyPr>
            <a:spAutoFit/>
          </a:bodyPr>
          <a:lstStyle/>
          <a:p>
            <a:r>
              <a:rPr lang="en-US" sz="1600">
                <a:solidFill>
                  <a:schemeClr val="tx1"/>
                </a:solidFill>
              </a:rPr>
              <a:t>Shale (300 yrs.)</a:t>
            </a:r>
          </a:p>
        </p:txBody>
      </p:sp>
      <p:sp>
        <p:nvSpPr>
          <p:cNvPr id="45070" name="TextBox 7"/>
          <p:cNvSpPr txBox="1">
            <a:spLocks noChangeArrowheads="1"/>
          </p:cNvSpPr>
          <p:nvPr/>
        </p:nvSpPr>
        <p:spPr bwMode="auto">
          <a:xfrm>
            <a:off x="1131888" y="1685925"/>
            <a:ext cx="1730375" cy="338138"/>
          </a:xfrm>
          <a:prstGeom prst="rect">
            <a:avLst/>
          </a:prstGeom>
          <a:noFill/>
          <a:ln w="9525">
            <a:noFill/>
            <a:miter lim="800000"/>
            <a:headEnd/>
            <a:tailEnd/>
          </a:ln>
        </p:spPr>
        <p:txBody>
          <a:bodyPr>
            <a:spAutoFit/>
          </a:bodyPr>
          <a:lstStyle/>
          <a:p>
            <a:r>
              <a:rPr lang="en-US" sz="1600">
                <a:solidFill>
                  <a:schemeClr val="tx1"/>
                </a:solidFill>
              </a:rPr>
              <a:t>Shale (300 yrs.)</a:t>
            </a:r>
          </a:p>
        </p:txBody>
      </p:sp>
      <p:sp>
        <p:nvSpPr>
          <p:cNvPr id="45071" name="TextBox 7"/>
          <p:cNvSpPr txBox="1">
            <a:spLocks noChangeArrowheads="1"/>
          </p:cNvSpPr>
          <p:nvPr/>
        </p:nvSpPr>
        <p:spPr bwMode="auto">
          <a:xfrm>
            <a:off x="3062288" y="1276350"/>
            <a:ext cx="1955800" cy="339725"/>
          </a:xfrm>
          <a:prstGeom prst="rect">
            <a:avLst/>
          </a:prstGeom>
          <a:noFill/>
          <a:ln w="9525">
            <a:noFill/>
            <a:miter lim="800000"/>
            <a:headEnd/>
            <a:tailEnd/>
          </a:ln>
        </p:spPr>
        <p:txBody>
          <a:bodyPr>
            <a:spAutoFit/>
          </a:bodyPr>
          <a:lstStyle/>
          <a:p>
            <a:r>
              <a:rPr lang="en-US" sz="1600">
                <a:solidFill>
                  <a:schemeClr val="tx1"/>
                </a:solidFill>
              </a:rPr>
              <a:t>Sandstone (1 day)</a:t>
            </a:r>
          </a:p>
        </p:txBody>
      </p:sp>
      <p:sp>
        <p:nvSpPr>
          <p:cNvPr id="45072" name="TextBox 7"/>
          <p:cNvSpPr txBox="1">
            <a:spLocks noChangeArrowheads="1"/>
          </p:cNvSpPr>
          <p:nvPr/>
        </p:nvSpPr>
        <p:spPr bwMode="auto">
          <a:xfrm>
            <a:off x="3062288" y="1592263"/>
            <a:ext cx="1955800" cy="338137"/>
          </a:xfrm>
          <a:prstGeom prst="rect">
            <a:avLst/>
          </a:prstGeom>
          <a:noFill/>
          <a:ln w="9525">
            <a:noFill/>
            <a:miter lim="800000"/>
            <a:headEnd/>
            <a:tailEnd/>
          </a:ln>
        </p:spPr>
        <p:txBody>
          <a:bodyPr>
            <a:spAutoFit/>
          </a:bodyPr>
          <a:lstStyle/>
          <a:p>
            <a:r>
              <a:rPr lang="en-US" sz="1600">
                <a:solidFill>
                  <a:schemeClr val="tx1"/>
                </a:solidFill>
              </a:rPr>
              <a:t>Sandstone (1 day)</a:t>
            </a:r>
          </a:p>
        </p:txBody>
      </p:sp>
      <p:sp>
        <p:nvSpPr>
          <p:cNvPr id="45073" name="Left Brace 18"/>
          <p:cNvSpPr>
            <a:spLocks/>
          </p:cNvSpPr>
          <p:nvPr/>
        </p:nvSpPr>
        <p:spPr bwMode="auto">
          <a:xfrm>
            <a:off x="1076325" y="1066800"/>
            <a:ext cx="196850" cy="923925"/>
          </a:xfrm>
          <a:prstGeom prst="leftBrace">
            <a:avLst>
              <a:gd name="adj1" fmla="val 52085"/>
              <a:gd name="adj2" fmla="val 52440"/>
            </a:avLst>
          </a:prstGeom>
          <a:noFill/>
          <a:ln w="31750" algn="ctr">
            <a:solidFill>
              <a:schemeClr val="tx1"/>
            </a:solidFill>
            <a:round/>
            <a:headEnd/>
            <a:tailEnd/>
          </a:ln>
        </p:spPr>
        <p:txBody>
          <a:bodyPr/>
          <a:lstStyle/>
          <a:p>
            <a:endParaRPr lang="en-US"/>
          </a:p>
        </p:txBody>
      </p:sp>
      <p:sp>
        <p:nvSpPr>
          <p:cNvPr id="45074" name="TextBox 7"/>
          <p:cNvSpPr txBox="1">
            <a:spLocks noChangeArrowheads="1"/>
          </p:cNvSpPr>
          <p:nvPr/>
        </p:nvSpPr>
        <p:spPr bwMode="auto">
          <a:xfrm>
            <a:off x="-217488" y="1250950"/>
            <a:ext cx="1501776" cy="584200"/>
          </a:xfrm>
          <a:prstGeom prst="rect">
            <a:avLst/>
          </a:prstGeom>
          <a:noFill/>
          <a:ln w="9525">
            <a:noFill/>
            <a:miter lim="800000"/>
            <a:headEnd/>
            <a:tailEnd/>
          </a:ln>
        </p:spPr>
        <p:txBody>
          <a:bodyPr>
            <a:spAutoFit/>
          </a:bodyPr>
          <a:lstStyle/>
          <a:p>
            <a:r>
              <a:rPr lang="en-US" sz="1600">
                <a:solidFill>
                  <a:schemeClr val="tx1"/>
                </a:solidFill>
              </a:rPr>
              <a:t>1 meter / 1000 years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868488" y="661988"/>
            <a:ext cx="2168525" cy="461962"/>
          </a:xfrm>
          <a:prstGeom prst="rect">
            <a:avLst/>
          </a:prstGeom>
          <a:noFill/>
        </p:spPr>
        <p:txBody>
          <a:bodyPr>
            <a:spAutoFit/>
          </a:bodyPr>
          <a:lstStyle/>
          <a:p>
            <a:pPr>
              <a:defRPr/>
            </a:pPr>
            <a:r>
              <a:rPr lang="en-US" sz="2400" dirty="0">
                <a:solidFill>
                  <a:srgbClr val="FFFF00"/>
                </a:solidFill>
                <a:effectLst>
                  <a:outerShdw blurRad="38100" dist="38100" dir="2700000" algn="tl">
                    <a:srgbClr val="000000">
                      <a:alpha val="43137"/>
                    </a:srgbClr>
                  </a:outerShdw>
                </a:effectLst>
              </a:rPr>
              <a:t>turbidite</a:t>
            </a:r>
          </a:p>
        </p:txBody>
      </p:sp>
      <p:sp>
        <p:nvSpPr>
          <p:cNvPr id="5" name="Cloud 4"/>
          <p:cNvSpPr/>
          <p:nvPr/>
        </p:nvSpPr>
        <p:spPr bwMode="auto">
          <a:xfrm rot="20844636">
            <a:off x="5554663" y="2778125"/>
            <a:ext cx="393700" cy="14922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Cloud 26"/>
          <p:cNvSpPr/>
          <p:nvPr/>
        </p:nvSpPr>
        <p:spPr bwMode="auto">
          <a:xfrm rot="21246501">
            <a:off x="5334000" y="2811463"/>
            <a:ext cx="265113" cy="160337"/>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Cloud 27"/>
          <p:cNvSpPr/>
          <p:nvPr/>
        </p:nvSpPr>
        <p:spPr bwMode="auto">
          <a:xfrm rot="4930699">
            <a:off x="5167313" y="2743200"/>
            <a:ext cx="169862" cy="319088"/>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 name="Cloud 28"/>
          <p:cNvSpPr/>
          <p:nvPr/>
        </p:nvSpPr>
        <p:spPr bwMode="auto">
          <a:xfrm rot="10165341">
            <a:off x="5867400" y="2695575"/>
            <a:ext cx="307975" cy="1397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0" name="Cloud 29"/>
          <p:cNvSpPr/>
          <p:nvPr/>
        </p:nvSpPr>
        <p:spPr bwMode="auto">
          <a:xfrm rot="10165341">
            <a:off x="6110288" y="2703513"/>
            <a:ext cx="180975" cy="80962"/>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1" name="Cloud 30"/>
          <p:cNvSpPr/>
          <p:nvPr/>
        </p:nvSpPr>
        <p:spPr bwMode="auto">
          <a:xfrm rot="9807529">
            <a:off x="4940300" y="2792413"/>
            <a:ext cx="222250" cy="2159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2" name="TextBox 31"/>
          <p:cNvSpPr txBox="1"/>
          <p:nvPr/>
        </p:nvSpPr>
        <p:spPr>
          <a:xfrm>
            <a:off x="4438650" y="1839913"/>
            <a:ext cx="2168525" cy="830262"/>
          </a:xfrm>
          <a:prstGeom prst="rect">
            <a:avLst/>
          </a:prstGeom>
          <a:noFill/>
        </p:spPr>
        <p:txBody>
          <a:bodyPr>
            <a:spAutoFit/>
          </a:bodyPr>
          <a:lstStyle/>
          <a:p>
            <a:pPr>
              <a:defRPr/>
            </a:pPr>
            <a:r>
              <a:rPr lang="en-US" sz="2400" dirty="0">
                <a:solidFill>
                  <a:srgbClr val="C49500"/>
                </a:solidFill>
                <a:effectLst>
                  <a:outerShdw blurRad="38100" dist="38100" dir="2700000" algn="tl">
                    <a:srgbClr val="000000">
                      <a:alpha val="43137"/>
                    </a:srgbClr>
                  </a:outerShdw>
                </a:effectLst>
              </a:rPr>
              <a:t>turbidity current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868488" y="661988"/>
            <a:ext cx="2168525" cy="461962"/>
          </a:xfrm>
          <a:prstGeom prst="rect">
            <a:avLst/>
          </a:prstGeom>
          <a:noFill/>
        </p:spPr>
        <p:txBody>
          <a:bodyPr>
            <a:spAutoFit/>
          </a:bodyPr>
          <a:lstStyle/>
          <a:p>
            <a:pPr>
              <a:defRPr/>
            </a:pPr>
            <a:r>
              <a:rPr lang="en-US" sz="2400" dirty="0">
                <a:solidFill>
                  <a:srgbClr val="FFFF00"/>
                </a:solidFill>
                <a:effectLst>
                  <a:outerShdw blurRad="38100" dist="38100" dir="2700000" algn="tl">
                    <a:srgbClr val="000000">
                      <a:alpha val="43137"/>
                    </a:srgbClr>
                  </a:outerShdw>
                </a:effectLst>
              </a:rPr>
              <a:t>turbidite</a:t>
            </a:r>
          </a:p>
        </p:txBody>
      </p:sp>
      <p:sp>
        <p:nvSpPr>
          <p:cNvPr id="5" name="Cloud 4"/>
          <p:cNvSpPr/>
          <p:nvPr/>
        </p:nvSpPr>
        <p:spPr bwMode="auto">
          <a:xfrm rot="20844636">
            <a:off x="5554663" y="2778125"/>
            <a:ext cx="393700" cy="14922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Cloud 26"/>
          <p:cNvSpPr/>
          <p:nvPr/>
        </p:nvSpPr>
        <p:spPr bwMode="auto">
          <a:xfrm rot="21246501">
            <a:off x="5334000" y="2811463"/>
            <a:ext cx="265113" cy="160337"/>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Cloud 27"/>
          <p:cNvSpPr/>
          <p:nvPr/>
        </p:nvSpPr>
        <p:spPr bwMode="auto">
          <a:xfrm rot="4930699">
            <a:off x="5167313" y="2743200"/>
            <a:ext cx="169862" cy="319088"/>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 name="Cloud 28"/>
          <p:cNvSpPr/>
          <p:nvPr/>
        </p:nvSpPr>
        <p:spPr bwMode="auto">
          <a:xfrm rot="10165341">
            <a:off x="5867400" y="2695575"/>
            <a:ext cx="307975" cy="1397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0" name="Cloud 29"/>
          <p:cNvSpPr/>
          <p:nvPr/>
        </p:nvSpPr>
        <p:spPr bwMode="auto">
          <a:xfrm rot="10165341">
            <a:off x="6110288" y="2703513"/>
            <a:ext cx="180975" cy="80962"/>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1" name="Cloud 30"/>
          <p:cNvSpPr/>
          <p:nvPr/>
        </p:nvSpPr>
        <p:spPr bwMode="auto">
          <a:xfrm rot="9807529">
            <a:off x="4940300" y="2792413"/>
            <a:ext cx="222250" cy="2159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2" name="TextBox 31"/>
          <p:cNvSpPr txBox="1"/>
          <p:nvPr/>
        </p:nvSpPr>
        <p:spPr>
          <a:xfrm>
            <a:off x="4438650" y="1839913"/>
            <a:ext cx="2168525" cy="830262"/>
          </a:xfrm>
          <a:prstGeom prst="rect">
            <a:avLst/>
          </a:prstGeom>
          <a:noFill/>
        </p:spPr>
        <p:txBody>
          <a:bodyPr>
            <a:spAutoFit/>
          </a:bodyPr>
          <a:lstStyle/>
          <a:p>
            <a:pPr>
              <a:defRPr/>
            </a:pPr>
            <a:r>
              <a:rPr lang="en-US" sz="2400" dirty="0">
                <a:solidFill>
                  <a:srgbClr val="C49500"/>
                </a:solidFill>
                <a:effectLst>
                  <a:outerShdw blurRad="38100" dist="38100" dir="2700000" algn="tl">
                    <a:srgbClr val="000000">
                      <a:alpha val="43137"/>
                    </a:srgbClr>
                  </a:outerShdw>
                </a:effectLst>
              </a:rPr>
              <a:t>turbidity current</a:t>
            </a:r>
          </a:p>
        </p:txBody>
      </p:sp>
      <p:cxnSp>
        <p:nvCxnSpPr>
          <p:cNvPr id="11" name="Straight Arrow Connector 10"/>
          <p:cNvCxnSpPr/>
          <p:nvPr/>
        </p:nvCxnSpPr>
        <p:spPr bwMode="auto">
          <a:xfrm>
            <a:off x="508000" y="2921000"/>
            <a:ext cx="1422400" cy="254000"/>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14" name="TextBox 13"/>
          <p:cNvSpPr txBox="1"/>
          <p:nvPr/>
        </p:nvSpPr>
        <p:spPr>
          <a:xfrm rot="624765">
            <a:off x="355600" y="3086100"/>
            <a:ext cx="1968500" cy="5969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~3 cm/yr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676275"/>
            <a:ext cx="9144000" cy="5505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Cloud 4"/>
          <p:cNvSpPr/>
          <p:nvPr/>
        </p:nvSpPr>
        <p:spPr bwMode="auto">
          <a:xfrm rot="20844636">
            <a:off x="5529263" y="2801938"/>
            <a:ext cx="331787" cy="131762"/>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Cloud 26"/>
          <p:cNvSpPr/>
          <p:nvPr/>
        </p:nvSpPr>
        <p:spPr bwMode="auto">
          <a:xfrm rot="21246501">
            <a:off x="5335588" y="2832100"/>
            <a:ext cx="242887" cy="141288"/>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Cloud 27"/>
          <p:cNvSpPr/>
          <p:nvPr/>
        </p:nvSpPr>
        <p:spPr bwMode="auto">
          <a:xfrm rot="4930699">
            <a:off x="5155407" y="2772569"/>
            <a:ext cx="157162" cy="27940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9" name="Cloud 28"/>
          <p:cNvSpPr/>
          <p:nvPr/>
        </p:nvSpPr>
        <p:spPr bwMode="auto">
          <a:xfrm rot="10165341">
            <a:off x="5780088" y="2787650"/>
            <a:ext cx="238125" cy="9842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1" name="Cloud 30"/>
          <p:cNvSpPr/>
          <p:nvPr/>
        </p:nvSpPr>
        <p:spPr bwMode="auto">
          <a:xfrm rot="9807529">
            <a:off x="4941888" y="2803525"/>
            <a:ext cx="201612" cy="20637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2" name="TextBox 31"/>
          <p:cNvSpPr txBox="1"/>
          <p:nvPr/>
        </p:nvSpPr>
        <p:spPr>
          <a:xfrm>
            <a:off x="3905250" y="1839913"/>
            <a:ext cx="2168525" cy="830262"/>
          </a:xfrm>
          <a:prstGeom prst="rect">
            <a:avLst/>
          </a:prstGeom>
          <a:noFill/>
        </p:spPr>
        <p:txBody>
          <a:bodyPr>
            <a:spAutoFit/>
          </a:bodyPr>
          <a:lstStyle/>
          <a:p>
            <a:pPr>
              <a:defRPr/>
            </a:pPr>
            <a:r>
              <a:rPr lang="en-US" sz="2400" dirty="0">
                <a:solidFill>
                  <a:srgbClr val="C49500"/>
                </a:solidFill>
                <a:effectLst>
                  <a:outerShdw blurRad="38100" dist="38100" dir="2700000" algn="tl">
                    <a:srgbClr val="000000">
                      <a:alpha val="43137"/>
                    </a:srgbClr>
                  </a:outerShdw>
                </a:effectLst>
              </a:rPr>
              <a:t>turbidity current</a:t>
            </a:r>
          </a:p>
        </p:txBody>
      </p:sp>
      <p:sp>
        <p:nvSpPr>
          <p:cNvPr id="13" name="Cloud 12"/>
          <p:cNvSpPr/>
          <p:nvPr/>
        </p:nvSpPr>
        <p:spPr bwMode="auto">
          <a:xfrm rot="402971">
            <a:off x="4635500" y="2865438"/>
            <a:ext cx="393700" cy="14922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5" name="Cloud 14"/>
          <p:cNvSpPr/>
          <p:nvPr/>
        </p:nvSpPr>
        <p:spPr bwMode="auto">
          <a:xfrm rot="270236">
            <a:off x="4440238" y="2840038"/>
            <a:ext cx="265112" cy="196850"/>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6" name="Cloud 15"/>
          <p:cNvSpPr/>
          <p:nvPr/>
        </p:nvSpPr>
        <p:spPr bwMode="auto">
          <a:xfrm rot="5400000">
            <a:off x="4233070" y="2786856"/>
            <a:ext cx="169862" cy="320675"/>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 name="Cloud 16"/>
          <p:cNvSpPr/>
          <p:nvPr/>
        </p:nvSpPr>
        <p:spPr bwMode="auto">
          <a:xfrm rot="10965864">
            <a:off x="3994150" y="2813050"/>
            <a:ext cx="222250" cy="214313"/>
          </a:xfrm>
          <a:prstGeom prst="cloud">
            <a:avLst/>
          </a:prstGeom>
          <a:solidFill>
            <a:srgbClr val="C49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Gary Jacobson\My Documents\My Pictures\Lecture Images\Sedimentary Rocks\1258621-R13-E284.jpg"/>
          <p:cNvPicPr>
            <a:picLocks noChangeAspect="1" noChangeArrowheads="1"/>
          </p:cNvPicPr>
          <p:nvPr/>
        </p:nvPicPr>
        <p:blipFill>
          <a:blip r:embed="rId3"/>
          <a:srcRect/>
          <a:stretch>
            <a:fillRect/>
          </a:stretch>
        </p:blipFill>
        <p:spPr bwMode="auto">
          <a:xfrm>
            <a:off x="1984375" y="-331788"/>
            <a:ext cx="5175250" cy="7521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3" descr="olygeolmap2"/>
          <p:cNvPicPr>
            <a:picLocks noChangeAspect="1" noChangeArrowheads="1"/>
          </p:cNvPicPr>
          <p:nvPr/>
        </p:nvPicPr>
        <p:blipFill>
          <a:blip r:embed="rId3"/>
          <a:srcRect/>
          <a:stretch>
            <a:fillRect/>
          </a:stretch>
        </p:blipFill>
        <p:spPr bwMode="auto">
          <a:xfrm>
            <a:off x="914400" y="0"/>
            <a:ext cx="7391400" cy="6840538"/>
          </a:xfrm>
          <a:prstGeom prst="rect">
            <a:avLst/>
          </a:prstGeom>
          <a:noFill/>
          <a:ln w="9525">
            <a:noFill/>
            <a:miter lim="800000"/>
            <a:headEnd/>
            <a:tailEnd/>
          </a:ln>
        </p:spPr>
      </p:pic>
      <p:sp>
        <p:nvSpPr>
          <p:cNvPr id="3" name="Left Arrow 2"/>
          <p:cNvSpPr/>
          <p:nvPr/>
        </p:nvSpPr>
        <p:spPr bwMode="auto">
          <a:xfrm>
            <a:off x="3070225" y="2579688"/>
            <a:ext cx="3471863" cy="979487"/>
          </a:xfrm>
          <a:prstGeom prst="leftArrow">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a:lstStyle/>
          <a:p>
            <a:pPr>
              <a:defRPr/>
            </a:pPr>
            <a:r>
              <a:rPr lang="en-US" sz="2800" dirty="0">
                <a:effectLst>
                  <a:outerShdw blurRad="38100" dist="38100" dir="2700000" algn="tl">
                    <a:srgbClr val="000000">
                      <a:alpha val="43137"/>
                    </a:srgbClr>
                  </a:outerShdw>
                </a:effectLst>
              </a:rPr>
              <a:t>YOUNGER</a:t>
            </a:r>
          </a:p>
        </p:txBody>
      </p:sp>
      <p:sp>
        <p:nvSpPr>
          <p:cNvPr id="5" name="TextBox 4"/>
          <p:cNvSpPr txBox="1"/>
          <p:nvPr/>
        </p:nvSpPr>
        <p:spPr>
          <a:xfrm>
            <a:off x="3830638" y="5130800"/>
            <a:ext cx="3248025" cy="522288"/>
          </a:xfrm>
          <a:prstGeom prst="rect">
            <a:avLst/>
          </a:prstGeom>
          <a:noFill/>
        </p:spPr>
        <p:txBody>
          <a:bodyPr>
            <a:spAutoFit/>
          </a:bodyPr>
          <a:lstStyle/>
          <a:p>
            <a:pPr>
              <a:defRPr/>
            </a:pPr>
            <a:r>
              <a:rPr lang="en-US" sz="2800" dirty="0">
                <a:effectLst>
                  <a:outerShdw blurRad="38100" dist="38100" dir="2700000" algn="tl">
                    <a:srgbClr val="000000">
                      <a:alpha val="43137"/>
                    </a:srgbClr>
                  </a:outerShdw>
                </a:effectLst>
              </a:rPr>
              <a:t>same age</a:t>
            </a:r>
          </a:p>
        </p:txBody>
      </p:sp>
      <p:cxnSp>
        <p:nvCxnSpPr>
          <p:cNvPr id="6" name="Straight Arrow Connector 5"/>
          <p:cNvCxnSpPr>
            <a:stCxn id="5" idx="0"/>
          </p:cNvCxnSpPr>
          <p:nvPr/>
        </p:nvCxnSpPr>
        <p:spPr bwMode="auto">
          <a:xfrm rot="16200000" flipV="1">
            <a:off x="4729163" y="4405313"/>
            <a:ext cx="1363662" cy="87312"/>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7" name="Straight Arrow Connector 6"/>
          <p:cNvCxnSpPr>
            <a:stCxn id="5" idx="0"/>
          </p:cNvCxnSpPr>
          <p:nvPr/>
        </p:nvCxnSpPr>
        <p:spPr bwMode="auto">
          <a:xfrm rot="5400000" flipH="1" flipV="1">
            <a:off x="4875213" y="4008437"/>
            <a:ext cx="1701800" cy="542925"/>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8" name="Straight Arrow Connector 7"/>
          <p:cNvCxnSpPr>
            <a:stCxn id="5" idx="0"/>
          </p:cNvCxnSpPr>
          <p:nvPr/>
        </p:nvCxnSpPr>
        <p:spPr bwMode="auto">
          <a:xfrm rot="5400000" flipH="1" flipV="1">
            <a:off x="5245100" y="4062413"/>
            <a:ext cx="1277937" cy="858838"/>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9" name="Straight Arrow Connector 8"/>
          <p:cNvCxnSpPr>
            <a:stCxn id="5" idx="0"/>
          </p:cNvCxnSpPr>
          <p:nvPr/>
        </p:nvCxnSpPr>
        <p:spPr bwMode="auto">
          <a:xfrm rot="16200000" flipV="1">
            <a:off x="4799806" y="4475957"/>
            <a:ext cx="841375" cy="468312"/>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3" descr="anticline"/>
          <p:cNvPicPr>
            <a:picLocks noChangeAspect="1" noChangeArrowheads="1"/>
          </p:cNvPicPr>
          <p:nvPr/>
        </p:nvPicPr>
        <p:blipFill>
          <a:blip r:embed="rId3"/>
          <a:srcRect/>
          <a:stretch>
            <a:fillRect/>
          </a:stretch>
        </p:blipFill>
        <p:spPr bwMode="auto">
          <a:xfrm>
            <a:off x="5800725" y="0"/>
            <a:ext cx="3343275" cy="6858000"/>
          </a:xfrm>
          <a:prstGeom prst="rect">
            <a:avLst/>
          </a:prstGeom>
          <a:noFill/>
          <a:ln w="9525">
            <a:noFill/>
            <a:miter lim="800000"/>
            <a:headEnd/>
            <a:tailEnd/>
          </a:ln>
        </p:spPr>
      </p:pic>
      <p:pic>
        <p:nvPicPr>
          <p:cNvPr id="25603" name="Picture 2" descr="majorstruct17"/>
          <p:cNvPicPr>
            <a:picLocks noChangeAspect="1" noChangeArrowheads="1"/>
          </p:cNvPicPr>
          <p:nvPr/>
        </p:nvPicPr>
        <p:blipFill>
          <a:blip r:embed="rId4"/>
          <a:srcRect/>
          <a:stretch>
            <a:fillRect/>
          </a:stretch>
        </p:blipFill>
        <p:spPr bwMode="auto">
          <a:xfrm>
            <a:off x="0" y="1674813"/>
            <a:ext cx="5867400" cy="5183187"/>
          </a:xfrm>
          <a:prstGeom prst="rect">
            <a:avLst/>
          </a:prstGeom>
          <a:noFill/>
          <a:ln w="9525">
            <a:noFill/>
            <a:miter lim="800000"/>
            <a:headEnd/>
            <a:tailEnd/>
          </a:ln>
        </p:spPr>
      </p:pic>
      <p:sp>
        <p:nvSpPr>
          <p:cNvPr id="24580" name="Text Box 4"/>
          <p:cNvSpPr txBox="1">
            <a:spLocks noChangeArrowheads="1"/>
          </p:cNvSpPr>
          <p:nvPr/>
        </p:nvSpPr>
        <p:spPr bwMode="auto">
          <a:xfrm>
            <a:off x="304800" y="304800"/>
            <a:ext cx="5486400" cy="1066800"/>
          </a:xfrm>
          <a:prstGeom prst="rect">
            <a:avLst/>
          </a:prstGeom>
          <a:noFill/>
          <a:ln w="9525">
            <a:noFill/>
            <a:miter lim="800000"/>
            <a:headEnd/>
            <a:tailEnd/>
          </a:ln>
        </p:spPr>
        <p:txBody>
          <a:bodyPr>
            <a:spAutoFit/>
          </a:bodyPr>
          <a:lstStyle/>
          <a:p>
            <a:pPr>
              <a:spcBef>
                <a:spcPct val="50000"/>
              </a:spcBef>
              <a:defRPr/>
            </a:pPr>
            <a:r>
              <a:rPr lang="en-US" b="0" dirty="0">
                <a:solidFill>
                  <a:srgbClr val="FF0000"/>
                </a:solidFill>
                <a:effectLst>
                  <a:outerShdw blurRad="38100" dist="38100" dir="2700000" algn="tl">
                    <a:srgbClr val="000000">
                      <a:alpha val="43137"/>
                    </a:srgbClr>
                  </a:outerShdw>
                </a:effectLst>
              </a:rPr>
              <a:t>The Plunging Anticline Hypothesis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geolmapex4"/>
          <p:cNvPicPr>
            <a:picLocks noChangeAspect="1" noChangeArrowheads="1"/>
          </p:cNvPicPr>
          <p:nvPr/>
        </p:nvPicPr>
        <p:blipFill>
          <a:blip r:embed="rId3"/>
          <a:srcRect/>
          <a:stretch>
            <a:fillRect/>
          </a:stretch>
        </p:blipFill>
        <p:spPr bwMode="auto">
          <a:xfrm>
            <a:off x="0" y="0"/>
            <a:ext cx="9144000" cy="6878638"/>
          </a:xfrm>
          <a:prstGeom prst="rect">
            <a:avLst/>
          </a:prstGeom>
          <a:noFill/>
          <a:ln w="9525">
            <a:noFill/>
            <a:miter lim="800000"/>
            <a:headEnd/>
            <a:tailEnd/>
          </a:ln>
        </p:spPr>
      </p:pic>
      <p:sp>
        <p:nvSpPr>
          <p:cNvPr id="3" name="TextBox 2"/>
          <p:cNvSpPr txBox="1"/>
          <p:nvPr/>
        </p:nvSpPr>
        <p:spPr>
          <a:xfrm>
            <a:off x="7010400" y="101600"/>
            <a:ext cx="2006600" cy="1569660"/>
          </a:xfrm>
          <a:prstGeom prst="rect">
            <a:avLst/>
          </a:prstGeom>
          <a:solidFill>
            <a:schemeClr val="bg1"/>
          </a:solidFill>
          <a:scene3d>
            <a:camera prst="orthographicFront"/>
            <a:lightRig rig="balanced" dir="t"/>
          </a:scene3d>
          <a:sp3d prstMaterial="matte">
            <a:bevelT/>
          </a:sp3d>
        </p:spPr>
        <p:txBody>
          <a:bodyPr>
            <a:spAutoFit/>
          </a:bodyPr>
          <a:lstStyle/>
          <a:p>
            <a:pPr>
              <a:defRPr/>
            </a:pPr>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Key to the Geologic Map</a:t>
            </a:r>
          </a:p>
        </p:txBody>
      </p:sp>
      <p:sp>
        <p:nvSpPr>
          <p:cNvPr id="26630" name="Rectangle 3"/>
          <p:cNvSpPr>
            <a:spLocks noChangeArrowheads="1"/>
          </p:cNvSpPr>
          <p:nvPr/>
        </p:nvSpPr>
        <p:spPr bwMode="auto">
          <a:xfrm>
            <a:off x="1016000" y="1828800"/>
            <a:ext cx="1435100" cy="3937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Documents and Settings\gary.jacobson\Desktop\oly.jpg"/>
          <p:cNvPicPr>
            <a:picLocks noChangeAspect="1" noChangeArrowheads="1"/>
          </p:cNvPicPr>
          <p:nvPr/>
        </p:nvPicPr>
        <p:blipFill>
          <a:blip r:embed="rId3"/>
          <a:srcRect/>
          <a:stretch>
            <a:fillRect/>
          </a:stretch>
        </p:blipFill>
        <p:spPr bwMode="auto">
          <a:xfrm>
            <a:off x="-458788" y="0"/>
            <a:ext cx="100615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Documents and Settings\gary.jacobson\Desktop\oly.jpg"/>
          <p:cNvPicPr>
            <a:picLocks noChangeAspect="1" noChangeArrowheads="1"/>
          </p:cNvPicPr>
          <p:nvPr/>
        </p:nvPicPr>
        <p:blipFill>
          <a:blip r:embed="rId3"/>
          <a:srcRect/>
          <a:stretch>
            <a:fillRect/>
          </a:stretch>
        </p:blipFill>
        <p:spPr bwMode="auto">
          <a:xfrm>
            <a:off x="-458788" y="0"/>
            <a:ext cx="10061576" cy="6858000"/>
          </a:xfrm>
          <a:prstGeom prst="rect">
            <a:avLst/>
          </a:prstGeom>
          <a:noFill/>
          <a:ln w="9525">
            <a:noFill/>
            <a:miter lim="800000"/>
            <a:headEnd/>
            <a:tailEnd/>
          </a:ln>
        </p:spPr>
      </p:pic>
      <p:sp>
        <p:nvSpPr>
          <p:cNvPr id="4" name="Left Arrow 3"/>
          <p:cNvSpPr/>
          <p:nvPr/>
        </p:nvSpPr>
        <p:spPr bwMode="auto">
          <a:xfrm>
            <a:off x="1576552" y="1734207"/>
            <a:ext cx="5360276" cy="867104"/>
          </a:xfrm>
          <a:prstGeom prst="leftArrow">
            <a:avLst/>
          </a:prstGeom>
          <a:solidFill>
            <a:srgbClr val="FFFF00">
              <a:alpha val="25000"/>
            </a:srgbClr>
          </a:solidFill>
          <a:ln w="9525" cap="flat" cmpd="sng" algn="ctr">
            <a:solidFill>
              <a:schemeClr val="tx1"/>
            </a:solidFill>
            <a:prstDash val="solid"/>
            <a:round/>
            <a:headEnd type="none" w="med" len="med"/>
            <a:tailEnd type="none" w="med" len="med"/>
          </a:ln>
          <a:effectLst/>
          <a:scene3d>
            <a:camera prst="orthographicFront">
              <a:rot lat="19200000" lon="0" rev="0"/>
            </a:camera>
            <a:lightRig rig="threePt" dir="t"/>
          </a:scene3d>
          <a:sp3d>
            <a:bevelT/>
          </a:sp3d>
        </p:spPr>
        <p:txBody>
          <a:bodyPr/>
          <a:lstStyle/>
          <a:p>
            <a:pPr>
              <a:defRPr/>
            </a:pPr>
            <a:r>
              <a:rPr lang="en-US" sz="2400" dirty="0">
                <a:solidFill>
                  <a:schemeClr val="tx1"/>
                </a:solidFill>
                <a:effectLst>
                  <a:outerShdw blurRad="38100" dist="38100" dir="2700000" algn="tl">
                    <a:srgbClr val="000000">
                      <a:alpha val="43137"/>
                    </a:srgbClr>
                  </a:outerShdw>
                </a:effectLst>
              </a:rPr>
              <a:t>GENERALLY YOUNGER ROCKS</a:t>
            </a:r>
          </a:p>
          <a:p>
            <a:pPr>
              <a:defRPr/>
            </a:pPr>
            <a:endParaRPr lang="en-US" sz="24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Documents and Settings\gary.jacobson\Desktop\oly.jpg"/>
          <p:cNvPicPr>
            <a:picLocks noChangeAspect="1" noChangeArrowheads="1"/>
          </p:cNvPicPr>
          <p:nvPr/>
        </p:nvPicPr>
        <p:blipFill>
          <a:blip r:embed="rId3"/>
          <a:srcRect/>
          <a:stretch>
            <a:fillRect/>
          </a:stretch>
        </p:blipFill>
        <p:spPr bwMode="auto">
          <a:xfrm>
            <a:off x="-458788" y="0"/>
            <a:ext cx="10061576" cy="6858000"/>
          </a:xfrm>
          <a:prstGeom prst="rect">
            <a:avLst/>
          </a:prstGeom>
          <a:noFill/>
          <a:ln w="9525">
            <a:noFill/>
            <a:miter lim="800000"/>
            <a:headEnd/>
            <a:tailEnd/>
          </a:ln>
        </p:spPr>
      </p:pic>
      <p:sp>
        <p:nvSpPr>
          <p:cNvPr id="3" name="TextBox 2"/>
          <p:cNvSpPr txBox="1"/>
          <p:nvPr/>
        </p:nvSpPr>
        <p:spPr>
          <a:xfrm>
            <a:off x="4178300" y="4335463"/>
            <a:ext cx="3248025"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same age</a:t>
            </a:r>
          </a:p>
        </p:txBody>
      </p:sp>
      <p:cxnSp>
        <p:nvCxnSpPr>
          <p:cNvPr id="4" name="Straight Arrow Connector 3"/>
          <p:cNvCxnSpPr>
            <a:stCxn id="3" idx="0"/>
          </p:cNvCxnSpPr>
          <p:nvPr/>
        </p:nvCxnSpPr>
        <p:spPr bwMode="auto">
          <a:xfrm rot="16200000" flipV="1">
            <a:off x="4776787" y="3309938"/>
            <a:ext cx="1687513" cy="363538"/>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5" name="Straight Arrow Connector 4"/>
          <p:cNvCxnSpPr>
            <a:stCxn id="3" idx="0"/>
          </p:cNvCxnSpPr>
          <p:nvPr/>
        </p:nvCxnSpPr>
        <p:spPr bwMode="auto">
          <a:xfrm rot="5400000" flipH="1" flipV="1">
            <a:off x="5068888" y="3176588"/>
            <a:ext cx="1892300" cy="425450"/>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6" name="Straight Arrow Connector 5"/>
          <p:cNvCxnSpPr>
            <a:stCxn id="3" idx="0"/>
          </p:cNvCxnSpPr>
          <p:nvPr/>
        </p:nvCxnSpPr>
        <p:spPr bwMode="auto">
          <a:xfrm rot="5400000" flipH="1" flipV="1">
            <a:off x="5391944" y="2616994"/>
            <a:ext cx="2128838" cy="1308100"/>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7" name="Straight Arrow Connector 6"/>
          <p:cNvCxnSpPr>
            <a:stCxn id="3" idx="0"/>
          </p:cNvCxnSpPr>
          <p:nvPr/>
        </p:nvCxnSpPr>
        <p:spPr bwMode="auto">
          <a:xfrm rot="16200000" flipV="1">
            <a:off x="4611688" y="3144838"/>
            <a:ext cx="1419225" cy="962025"/>
          </a:xfrm>
          <a:prstGeom prst="straightConnector1">
            <a:avLst/>
          </a:prstGeom>
          <a:solidFill>
            <a:schemeClr val="accent1"/>
          </a:solidFill>
          <a:ln w="44450" cap="flat" cmpd="sng" algn="ctr">
            <a:solidFill>
              <a:schemeClr val="bg1"/>
            </a:solidFill>
            <a:prstDash val="solid"/>
            <a:round/>
            <a:headEnd type="none" w="med" len="med"/>
            <a:tailEnd type="triangle" w="lg" len="med"/>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r_jf"/>
          <p:cNvPicPr>
            <a:picLocks noChangeAspect="1" noChangeArrowheads="1"/>
          </p:cNvPicPr>
          <p:nvPr/>
        </p:nvPicPr>
        <p:blipFill>
          <a:blip r:embed="rId3"/>
          <a:srcRect/>
          <a:stretch>
            <a:fillRect/>
          </a:stretch>
        </p:blipFill>
        <p:spPr bwMode="auto">
          <a:xfrm>
            <a:off x="0" y="0"/>
            <a:ext cx="9167813" cy="9525000"/>
          </a:xfrm>
          <a:prstGeom prst="rect">
            <a:avLst/>
          </a:prstGeom>
          <a:noFill/>
          <a:ln w="9525">
            <a:noFill/>
            <a:miter lim="800000"/>
            <a:headEnd/>
            <a:tailEnd/>
          </a:ln>
        </p:spPr>
      </p:pic>
      <p:sp>
        <p:nvSpPr>
          <p:cNvPr id="30723" name="Freeform 2"/>
          <p:cNvSpPr>
            <a:spLocks noChangeArrowheads="1"/>
          </p:cNvSpPr>
          <p:nvPr/>
        </p:nvSpPr>
        <p:spPr bwMode="auto">
          <a:xfrm>
            <a:off x="3011488" y="598488"/>
            <a:ext cx="534987" cy="1304925"/>
          </a:xfrm>
          <a:custGeom>
            <a:avLst/>
            <a:gdLst>
              <a:gd name="T0" fmla="*/ 309846 w 536027"/>
              <a:gd name="T1" fmla="*/ 0 h 1304576"/>
              <a:gd name="T2" fmla="*/ 139430 w 536027"/>
              <a:gd name="T3" fmla="*/ 205446 h 1304576"/>
              <a:gd name="T4" fmla="*/ 263370 w 536027"/>
              <a:gd name="T5" fmla="*/ 316068 h 1304576"/>
              <a:gd name="T6" fmla="*/ 139430 w 536027"/>
              <a:gd name="T7" fmla="*/ 458299 h 1304576"/>
              <a:gd name="T8" fmla="*/ 232385 w 536027"/>
              <a:gd name="T9" fmla="*/ 553125 h 1304576"/>
              <a:gd name="T10" fmla="*/ 0 w 536027"/>
              <a:gd name="T11" fmla="*/ 1043031 h 1304576"/>
              <a:gd name="T12" fmla="*/ 123939 w 536027"/>
              <a:gd name="T13" fmla="*/ 1232674 h 1304576"/>
              <a:gd name="T14" fmla="*/ 247875 w 536027"/>
              <a:gd name="T15" fmla="*/ 1248478 h 1304576"/>
              <a:gd name="T16" fmla="*/ 387309 w 536027"/>
              <a:gd name="T17" fmla="*/ 995621 h 1304576"/>
              <a:gd name="T18" fmla="*/ 402800 w 536027"/>
              <a:gd name="T19" fmla="*/ 869191 h 1304576"/>
              <a:gd name="T20" fmla="*/ 464769 w 536027"/>
              <a:gd name="T21" fmla="*/ 695356 h 1304576"/>
              <a:gd name="T22" fmla="*/ 402800 w 536027"/>
              <a:gd name="T23" fmla="*/ 600533 h 1304576"/>
              <a:gd name="T24" fmla="*/ 480262 w 536027"/>
              <a:gd name="T25" fmla="*/ 474107 h 1304576"/>
              <a:gd name="T26" fmla="*/ 371816 w 536027"/>
              <a:gd name="T27" fmla="*/ 347678 h 1304576"/>
              <a:gd name="T28" fmla="*/ 526739 w 536027"/>
              <a:gd name="T29" fmla="*/ 173834 h 1304576"/>
              <a:gd name="T30" fmla="*/ 309846 w 536027"/>
              <a:gd name="T31" fmla="*/ 0 h 1304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027"/>
              <a:gd name="T49" fmla="*/ 0 h 1304576"/>
              <a:gd name="T50" fmla="*/ 536027 w 536027"/>
              <a:gd name="T51" fmla="*/ 1304576 h 1304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027" h="1304576">
                <a:moveTo>
                  <a:pt x="315310" y="0"/>
                </a:moveTo>
                <a:lnTo>
                  <a:pt x="141889" y="204951"/>
                </a:lnTo>
                <a:lnTo>
                  <a:pt x="268014" y="315310"/>
                </a:lnTo>
                <a:lnTo>
                  <a:pt x="141889" y="457200"/>
                </a:lnTo>
                <a:lnTo>
                  <a:pt x="236483" y="551793"/>
                </a:lnTo>
                <a:lnTo>
                  <a:pt x="0" y="1040524"/>
                </a:lnTo>
                <a:lnTo>
                  <a:pt x="126124" y="1229710"/>
                </a:lnTo>
                <a:cubicBezTo>
                  <a:pt x="257346" y="1262516"/>
                  <a:pt x="252248" y="1304576"/>
                  <a:pt x="252248" y="1245476"/>
                </a:cubicBezTo>
                <a:lnTo>
                  <a:pt x="394138" y="993227"/>
                </a:lnTo>
                <a:lnTo>
                  <a:pt x="409903" y="867103"/>
                </a:lnTo>
                <a:lnTo>
                  <a:pt x="472965" y="693682"/>
                </a:lnTo>
                <a:lnTo>
                  <a:pt x="409903" y="599089"/>
                </a:lnTo>
                <a:lnTo>
                  <a:pt x="488731" y="472965"/>
                </a:lnTo>
                <a:lnTo>
                  <a:pt x="378372" y="346841"/>
                </a:lnTo>
                <a:lnTo>
                  <a:pt x="536027" y="173420"/>
                </a:lnTo>
                <a:lnTo>
                  <a:pt x="315310" y="0"/>
                </a:lnTo>
                <a:close/>
              </a:path>
            </a:pathLst>
          </a:custGeom>
          <a:solidFill>
            <a:srgbClr val="FFFF00">
              <a:alpha val="25098"/>
            </a:srgbClr>
          </a:solidFill>
          <a:ln w="9525" algn="ctr">
            <a:solidFill>
              <a:schemeClr val="tx1"/>
            </a:solidFill>
            <a:round/>
            <a:headEnd/>
            <a:tailEnd/>
          </a:ln>
        </p:spPr>
        <p:txBody>
          <a:bodyPr/>
          <a:lstStyle/>
          <a:p>
            <a:endParaRPr lang="en-US"/>
          </a:p>
        </p:txBody>
      </p:sp>
      <p:sp>
        <p:nvSpPr>
          <p:cNvPr id="30724" name="Freeform 3"/>
          <p:cNvSpPr>
            <a:spLocks noChangeArrowheads="1"/>
          </p:cNvSpPr>
          <p:nvPr/>
        </p:nvSpPr>
        <p:spPr bwMode="auto">
          <a:xfrm>
            <a:off x="3136900" y="2601913"/>
            <a:ext cx="1482725" cy="4397375"/>
          </a:xfrm>
          <a:custGeom>
            <a:avLst/>
            <a:gdLst>
              <a:gd name="T0" fmla="*/ 1092893 w 1481959"/>
              <a:gd name="T1" fmla="*/ 0 h 4398580"/>
              <a:gd name="T2" fmla="*/ 1488867 w 1481959"/>
              <a:gd name="T3" fmla="*/ 283078 h 4398580"/>
              <a:gd name="T4" fmla="*/ 1172087 w 1481959"/>
              <a:gd name="T5" fmla="*/ 1179501 h 4398580"/>
              <a:gd name="T6" fmla="*/ 1298799 w 1481959"/>
              <a:gd name="T7" fmla="*/ 1258136 h 4398580"/>
              <a:gd name="T8" fmla="*/ 823628 w 1481959"/>
              <a:gd name="T9" fmla="*/ 2484813 h 4398580"/>
              <a:gd name="T10" fmla="*/ 681078 w 1481959"/>
              <a:gd name="T11" fmla="*/ 3129604 h 4398580"/>
              <a:gd name="T12" fmla="*/ 316780 w 1481959"/>
              <a:gd name="T13" fmla="*/ 4104652 h 4398580"/>
              <a:gd name="T14" fmla="*/ 285102 w 1481959"/>
              <a:gd name="T15" fmla="*/ 4387738 h 4398580"/>
              <a:gd name="T16" fmla="*/ 0 w 1481959"/>
              <a:gd name="T17" fmla="*/ 4246192 h 4398580"/>
              <a:gd name="T18" fmla="*/ 126709 w 1481959"/>
              <a:gd name="T19" fmla="*/ 3695759 h 4398580"/>
              <a:gd name="T20" fmla="*/ 269265 w 1481959"/>
              <a:gd name="T21" fmla="*/ 2972337 h 4398580"/>
              <a:gd name="T22" fmla="*/ 316780 w 1481959"/>
              <a:gd name="T23" fmla="*/ 2594899 h 4398580"/>
              <a:gd name="T24" fmla="*/ 475169 w 1481959"/>
              <a:gd name="T25" fmla="*/ 2406179 h 4398580"/>
              <a:gd name="T26" fmla="*/ 617722 w 1481959"/>
              <a:gd name="T27" fmla="*/ 2201735 h 4398580"/>
              <a:gd name="T28" fmla="*/ 1013696 w 1481959"/>
              <a:gd name="T29" fmla="*/ 1100869 h 4398580"/>
              <a:gd name="T30" fmla="*/ 807789 w 1481959"/>
              <a:gd name="T31" fmla="*/ 959327 h 4398580"/>
              <a:gd name="T32" fmla="*/ 1092893 w 1481959"/>
              <a:gd name="T33" fmla="*/ 0 h 43985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1959"/>
              <a:gd name="T52" fmla="*/ 0 h 4398580"/>
              <a:gd name="T53" fmla="*/ 1481959 w 1481959"/>
              <a:gd name="T54" fmla="*/ 4398580 h 43985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1959" h="4398580">
                <a:moveTo>
                  <a:pt x="1087821" y="0"/>
                </a:moveTo>
                <a:lnTo>
                  <a:pt x="1481959" y="283780"/>
                </a:lnTo>
                <a:lnTo>
                  <a:pt x="1166648" y="1182414"/>
                </a:lnTo>
                <a:lnTo>
                  <a:pt x="1292772" y="1261242"/>
                </a:lnTo>
                <a:lnTo>
                  <a:pt x="819807" y="2490952"/>
                </a:lnTo>
                <a:lnTo>
                  <a:pt x="677917" y="3137338"/>
                </a:lnTo>
                <a:lnTo>
                  <a:pt x="315310" y="4114800"/>
                </a:lnTo>
                <a:lnTo>
                  <a:pt x="283779" y="4398580"/>
                </a:lnTo>
                <a:lnTo>
                  <a:pt x="0" y="4256690"/>
                </a:lnTo>
                <a:lnTo>
                  <a:pt x="126124" y="3704897"/>
                </a:lnTo>
                <a:cubicBezTo>
                  <a:pt x="174432" y="3463359"/>
                  <a:pt x="268014" y="3226004"/>
                  <a:pt x="268014" y="2979683"/>
                </a:cubicBezTo>
                <a:lnTo>
                  <a:pt x="315310" y="2601311"/>
                </a:lnTo>
                <a:cubicBezTo>
                  <a:pt x="476500" y="2424001"/>
                  <a:pt x="472965" y="2506014"/>
                  <a:pt x="472965" y="2412124"/>
                </a:cubicBezTo>
                <a:lnTo>
                  <a:pt x="614855" y="2207173"/>
                </a:lnTo>
                <a:lnTo>
                  <a:pt x="1008993" y="1103587"/>
                </a:lnTo>
                <a:lnTo>
                  <a:pt x="804041" y="961697"/>
                </a:lnTo>
                <a:lnTo>
                  <a:pt x="1087821" y="0"/>
                </a:lnTo>
                <a:close/>
              </a:path>
            </a:pathLst>
          </a:custGeom>
          <a:solidFill>
            <a:srgbClr val="FFFF00">
              <a:alpha val="25098"/>
            </a:srgbClr>
          </a:solidFill>
          <a:ln w="9525" algn="ctr">
            <a:solidFill>
              <a:schemeClr val="tx1"/>
            </a:solidFill>
            <a:round/>
            <a:headEnd/>
            <a:tailEnd/>
          </a:ln>
        </p:spPr>
        <p:txBody>
          <a:bodyPr/>
          <a:lstStyle/>
          <a:p>
            <a:endParaRPr lang="en-US"/>
          </a:p>
        </p:txBody>
      </p:sp>
      <p:sp>
        <p:nvSpPr>
          <p:cNvPr id="5" name="TextBox 4"/>
          <p:cNvSpPr txBox="1"/>
          <p:nvPr/>
        </p:nvSpPr>
        <p:spPr>
          <a:xfrm>
            <a:off x="6548439" y="677863"/>
            <a:ext cx="1897061" cy="1569660"/>
          </a:xfrm>
          <a:prstGeom prst="rect">
            <a:avLst/>
          </a:prstGeom>
          <a:solidFill>
            <a:schemeClr val="bg1">
              <a:alpha val="73000"/>
            </a:schemeClr>
          </a:solidFill>
          <a:scene3d>
            <a:camera prst="orthographicFront"/>
            <a:lightRig rig="threePt" dir="t"/>
          </a:scene3d>
          <a:sp3d>
            <a:bevelT/>
          </a:sp3d>
        </p:spPr>
        <p:txBody>
          <a:bodyPr>
            <a:spAutoFit/>
          </a:bodyPr>
          <a:lstStyle/>
          <a:p>
            <a:pPr>
              <a:defRPr/>
            </a:pPr>
            <a:r>
              <a:rPr lang="en-US" dirty="0">
                <a:solidFill>
                  <a:schemeClr val="tx1"/>
                </a:solidFill>
                <a:effectLst>
                  <a:outerShdw blurRad="38100" dist="38100" dir="2700000" algn="tl">
                    <a:srgbClr val="000000">
                      <a:alpha val="43137"/>
                    </a:srgbClr>
                  </a:outerShdw>
                </a:effectLst>
              </a:rPr>
              <a:t>Olympic National Park</a:t>
            </a:r>
          </a:p>
        </p:txBody>
      </p:sp>
      <p:cxnSp>
        <p:nvCxnSpPr>
          <p:cNvPr id="6" name="Straight Arrow Connector 5"/>
          <p:cNvCxnSpPr/>
          <p:nvPr/>
        </p:nvCxnSpPr>
        <p:spPr bwMode="auto">
          <a:xfrm rot="16200000" flipH="1">
            <a:off x="7209632" y="2566194"/>
            <a:ext cx="1284287" cy="441325"/>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
        <p:nvSpPr>
          <p:cNvPr id="30729" name="Right Arrow 7"/>
          <p:cNvSpPr>
            <a:spLocks noChangeArrowheads="1"/>
          </p:cNvSpPr>
          <p:nvPr/>
        </p:nvSpPr>
        <p:spPr bwMode="auto">
          <a:xfrm rot="1469730">
            <a:off x="4319588" y="4997450"/>
            <a:ext cx="1071562" cy="614363"/>
          </a:xfrm>
          <a:prstGeom prst="rightArrow">
            <a:avLst>
              <a:gd name="adj1" fmla="val 50000"/>
              <a:gd name="adj2" fmla="val 50016"/>
            </a:avLst>
          </a:prstGeom>
          <a:solidFill>
            <a:srgbClr val="FF0000">
              <a:alpha val="74901"/>
            </a:srgbClr>
          </a:solidFill>
          <a:ln w="9525" algn="ctr">
            <a:solidFill>
              <a:schemeClr val="tx1"/>
            </a:solidFill>
            <a:round/>
            <a:headEnd/>
            <a:tailEnd/>
          </a:ln>
        </p:spPr>
        <p:txBody>
          <a:bodyPr/>
          <a:lstStyle/>
          <a:p>
            <a:endParaRPr lang="en-US"/>
          </a:p>
        </p:txBody>
      </p:sp>
      <p:sp>
        <p:nvSpPr>
          <p:cNvPr id="30730" name="Right Arrow 8"/>
          <p:cNvSpPr>
            <a:spLocks noChangeArrowheads="1"/>
          </p:cNvSpPr>
          <p:nvPr/>
        </p:nvSpPr>
        <p:spPr bwMode="auto">
          <a:xfrm rot="-9259590">
            <a:off x="2281238" y="4062413"/>
            <a:ext cx="1071562" cy="614362"/>
          </a:xfrm>
          <a:prstGeom prst="rightArrow">
            <a:avLst>
              <a:gd name="adj1" fmla="val 50000"/>
              <a:gd name="adj2" fmla="val 50016"/>
            </a:avLst>
          </a:prstGeom>
          <a:solidFill>
            <a:srgbClr val="FF0000">
              <a:alpha val="74901"/>
            </a:srgbClr>
          </a:solidFill>
          <a:ln w="9525" algn="ctr">
            <a:solidFill>
              <a:schemeClr val="tx1"/>
            </a:solidFill>
            <a:round/>
            <a:headEnd/>
            <a:tailEnd/>
          </a:ln>
        </p:spPr>
        <p:txBody>
          <a:bodyPr/>
          <a:lstStyle/>
          <a:p>
            <a:endParaRPr lang="en-US"/>
          </a:p>
        </p:txBody>
      </p:sp>
      <p:sp>
        <p:nvSpPr>
          <p:cNvPr id="10" name="TextBox 9"/>
          <p:cNvSpPr txBox="1"/>
          <p:nvPr/>
        </p:nvSpPr>
        <p:spPr>
          <a:xfrm rot="17207843">
            <a:off x="1334294" y="4474369"/>
            <a:ext cx="5040312"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Juan de Fuca Ridge</a:t>
            </a:r>
          </a:p>
        </p:txBody>
      </p:sp>
      <p:sp>
        <p:nvSpPr>
          <p:cNvPr id="11" name="TextBox 10"/>
          <p:cNvSpPr txBox="1"/>
          <p:nvPr/>
        </p:nvSpPr>
        <p:spPr>
          <a:xfrm rot="5128758">
            <a:off x="6650037" y="4872038"/>
            <a:ext cx="1338263" cy="585788"/>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Zone</a:t>
            </a:r>
            <a:endParaRPr lang="en-US" dirty="0"/>
          </a:p>
        </p:txBody>
      </p:sp>
      <p:sp>
        <p:nvSpPr>
          <p:cNvPr id="30733" name="Freeform 12"/>
          <p:cNvSpPr>
            <a:spLocks noChangeArrowheads="1"/>
          </p:cNvSpPr>
          <p:nvPr/>
        </p:nvSpPr>
        <p:spPr bwMode="auto">
          <a:xfrm>
            <a:off x="4240213" y="582613"/>
            <a:ext cx="2870200" cy="8321675"/>
          </a:xfrm>
          <a:custGeom>
            <a:avLst/>
            <a:gdLst>
              <a:gd name="T0" fmla="*/ 0 w 2869324"/>
              <a:gd name="T1" fmla="*/ 0 h 8321566"/>
              <a:gd name="T2" fmla="*/ 1090815 w 2869324"/>
              <a:gd name="T3" fmla="*/ 1103722 h 8321566"/>
              <a:gd name="T4" fmla="*/ 1818022 w 2869324"/>
              <a:gd name="T5" fmla="*/ 1876323 h 8321566"/>
              <a:gd name="T6" fmla="*/ 2213242 w 2869324"/>
              <a:gd name="T7" fmla="*/ 2538554 h 8321566"/>
              <a:gd name="T8" fmla="*/ 2545229 w 2869324"/>
              <a:gd name="T9" fmla="*/ 3311154 h 8321566"/>
              <a:gd name="T10" fmla="*/ 2813979 w 2869324"/>
              <a:gd name="T11" fmla="*/ 4178366 h 8321566"/>
              <a:gd name="T12" fmla="*/ 2845594 w 2869324"/>
              <a:gd name="T13" fmla="*/ 5218998 h 8321566"/>
              <a:gd name="T14" fmla="*/ 2782359 w 2869324"/>
              <a:gd name="T15" fmla="*/ 6196571 h 8321566"/>
              <a:gd name="T16" fmla="*/ 2734933 w 2869324"/>
              <a:gd name="T17" fmla="*/ 7095311 h 8321566"/>
              <a:gd name="T18" fmla="*/ 2829788 w 2869324"/>
              <a:gd name="T19" fmla="*/ 8120212 h 8321566"/>
              <a:gd name="T20" fmla="*/ 2877214 w 2869324"/>
              <a:gd name="T21" fmla="*/ 8309403 h 8321566"/>
              <a:gd name="T22" fmla="*/ 2877214 w 2869324"/>
              <a:gd name="T23" fmla="*/ 8309403 h 83215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69324"/>
              <a:gd name="T37" fmla="*/ 0 h 8321566"/>
              <a:gd name="T38" fmla="*/ 2869324 w 2869324"/>
              <a:gd name="T39" fmla="*/ 8321566 h 83215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69324" h="8321566">
                <a:moveTo>
                  <a:pt x="0" y="0"/>
                </a:moveTo>
                <a:lnTo>
                  <a:pt x="1087821" y="1103586"/>
                </a:lnTo>
                <a:cubicBezTo>
                  <a:pt x="1389993" y="1416269"/>
                  <a:pt x="1626476" y="1636987"/>
                  <a:pt x="1813035" y="1876097"/>
                </a:cubicBezTo>
                <a:cubicBezTo>
                  <a:pt x="1999594" y="2115207"/>
                  <a:pt x="2086304" y="2299138"/>
                  <a:pt x="2207173" y="2538248"/>
                </a:cubicBezTo>
                <a:cubicBezTo>
                  <a:pt x="2328042" y="2777358"/>
                  <a:pt x="2438400" y="3037490"/>
                  <a:pt x="2538248" y="3310759"/>
                </a:cubicBezTo>
                <a:cubicBezTo>
                  <a:pt x="2638096" y="3584028"/>
                  <a:pt x="2756338" y="3859924"/>
                  <a:pt x="2806262" y="4177862"/>
                </a:cubicBezTo>
                <a:cubicBezTo>
                  <a:pt x="2856186" y="4495800"/>
                  <a:pt x="2843048" y="4882055"/>
                  <a:pt x="2837793" y="5218386"/>
                </a:cubicBezTo>
                <a:cubicBezTo>
                  <a:pt x="2832538" y="5554717"/>
                  <a:pt x="2793124" y="5883165"/>
                  <a:pt x="2774731" y="6195848"/>
                </a:cubicBezTo>
                <a:cubicBezTo>
                  <a:pt x="2756338" y="6508531"/>
                  <a:pt x="2719552" y="6773917"/>
                  <a:pt x="2727435" y="7094483"/>
                </a:cubicBezTo>
                <a:cubicBezTo>
                  <a:pt x="2735318" y="7415049"/>
                  <a:pt x="2798380" y="7916918"/>
                  <a:pt x="2822028" y="8119242"/>
                </a:cubicBezTo>
                <a:cubicBezTo>
                  <a:pt x="2845676" y="8321566"/>
                  <a:pt x="2869324" y="8308428"/>
                  <a:pt x="2869324" y="8308428"/>
                </a:cubicBezTo>
              </a:path>
            </a:pathLst>
          </a:custGeom>
          <a:noFill/>
          <a:ln w="57150" algn="ctr">
            <a:solidFill>
              <a:srgbClr val="7030A0"/>
            </a:solidFill>
            <a:prstDash val="sysDash"/>
            <a:round/>
            <a:headEnd/>
            <a:tailEnd/>
          </a:ln>
        </p:spPr>
        <p:txBody>
          <a:bodyPr/>
          <a:lstStyle/>
          <a:p>
            <a:endParaRPr lang="en-US"/>
          </a:p>
        </p:txBody>
      </p:sp>
      <p:sp>
        <p:nvSpPr>
          <p:cNvPr id="15" name="TextBox 14"/>
          <p:cNvSpPr txBox="1"/>
          <p:nvPr/>
        </p:nvSpPr>
        <p:spPr>
          <a:xfrm rot="4003162">
            <a:off x="5519738" y="3136900"/>
            <a:ext cx="2582862" cy="585788"/>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Subduction</a:t>
            </a:r>
            <a:endParaRPr lang="en-US" dirty="0"/>
          </a:p>
        </p:txBody>
      </p:sp>
      <p:sp>
        <p:nvSpPr>
          <p:cNvPr id="16" name="TextBox 15"/>
          <p:cNvSpPr txBox="1"/>
          <p:nvPr/>
        </p:nvSpPr>
        <p:spPr>
          <a:xfrm rot="2722313">
            <a:off x="4244181" y="1253332"/>
            <a:ext cx="2506663"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Cascadian</a:t>
            </a:r>
            <a:endParaRPr lang="en-US" dirty="0"/>
          </a:p>
        </p:txBody>
      </p:sp>
      <p:sp>
        <p:nvSpPr>
          <p:cNvPr id="30736" name="Right Arrow 7"/>
          <p:cNvSpPr>
            <a:spLocks noChangeArrowheads="1"/>
          </p:cNvSpPr>
          <p:nvPr/>
        </p:nvSpPr>
        <p:spPr bwMode="auto">
          <a:xfrm rot="1789018">
            <a:off x="3684588" y="1428750"/>
            <a:ext cx="1071562" cy="614363"/>
          </a:xfrm>
          <a:prstGeom prst="rightArrow">
            <a:avLst>
              <a:gd name="adj1" fmla="val 50000"/>
              <a:gd name="adj2" fmla="val 50016"/>
            </a:avLst>
          </a:prstGeom>
          <a:solidFill>
            <a:srgbClr val="FF0000">
              <a:alpha val="74901"/>
            </a:srgbClr>
          </a:solidFill>
          <a:ln w="9525" algn="ctr">
            <a:solidFill>
              <a:schemeClr val="tx1"/>
            </a:solidFill>
            <a:round/>
            <a:headEnd/>
            <a:tailEnd/>
          </a:ln>
        </p:spPr>
        <p:txBody>
          <a:bodyPr/>
          <a:lstStyle/>
          <a:p>
            <a:endParaRPr lang="en-US"/>
          </a:p>
        </p:txBody>
      </p:sp>
      <p:sp>
        <p:nvSpPr>
          <p:cNvPr id="30737" name="Right Arrow 8"/>
          <p:cNvSpPr>
            <a:spLocks noChangeArrowheads="1"/>
          </p:cNvSpPr>
          <p:nvPr/>
        </p:nvSpPr>
        <p:spPr bwMode="auto">
          <a:xfrm rot="-8940302">
            <a:off x="1874838" y="430213"/>
            <a:ext cx="1071562" cy="614362"/>
          </a:xfrm>
          <a:prstGeom prst="rightArrow">
            <a:avLst>
              <a:gd name="adj1" fmla="val 50000"/>
              <a:gd name="adj2" fmla="val 50016"/>
            </a:avLst>
          </a:prstGeom>
          <a:solidFill>
            <a:srgbClr val="FF0000">
              <a:alpha val="74901"/>
            </a:srgbClr>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snow plow"/>
          <p:cNvPicPr>
            <a:picLocks noChangeAspect="1" noChangeArrowheads="1"/>
          </p:cNvPicPr>
          <p:nvPr/>
        </p:nvPicPr>
        <p:blipFill>
          <a:blip r:embed="rId3"/>
          <a:srcRect t="10574" b="35402"/>
          <a:stretch>
            <a:fillRect/>
          </a:stretch>
        </p:blipFill>
        <p:spPr bwMode="auto">
          <a:xfrm>
            <a:off x="457200" y="1939925"/>
            <a:ext cx="8229600" cy="3703638"/>
          </a:xfrm>
          <a:prstGeom prst="rect">
            <a:avLst/>
          </a:prstGeom>
          <a:noFill/>
          <a:ln w="9525">
            <a:noFill/>
            <a:miter lim="800000"/>
            <a:headEnd/>
            <a:tailEnd/>
          </a:ln>
        </p:spPr>
      </p:pic>
      <p:pic>
        <p:nvPicPr>
          <p:cNvPr id="31747" name="Picture 3"/>
          <p:cNvPicPr>
            <a:picLocks noChangeAspect="1" noChangeArrowheads="1"/>
          </p:cNvPicPr>
          <p:nvPr/>
        </p:nvPicPr>
        <p:blipFill>
          <a:blip r:embed="rId4"/>
          <a:srcRect/>
          <a:stretch>
            <a:fillRect/>
          </a:stretch>
        </p:blipFill>
        <p:spPr bwMode="auto">
          <a:xfrm>
            <a:off x="433388" y="2309813"/>
            <a:ext cx="8277225" cy="2000250"/>
          </a:xfrm>
          <a:prstGeom prst="rect">
            <a:avLst/>
          </a:prstGeom>
          <a:noFill/>
          <a:ln w="9525">
            <a:noFill/>
            <a:miter lim="800000"/>
            <a:headEnd/>
            <a:tailEnd/>
          </a:ln>
        </p:spPr>
      </p:pic>
      <p:sp>
        <p:nvSpPr>
          <p:cNvPr id="31748" name="Rectangle 4"/>
          <p:cNvSpPr>
            <a:spLocks noChangeArrowheads="1"/>
          </p:cNvSpPr>
          <p:nvPr/>
        </p:nvSpPr>
        <p:spPr bwMode="auto">
          <a:xfrm>
            <a:off x="-2443163" y="2128838"/>
            <a:ext cx="914400" cy="914400"/>
          </a:xfrm>
          <a:prstGeom prst="rect">
            <a:avLst/>
          </a:prstGeom>
          <a:solidFill>
            <a:srgbClr val="FFFF00">
              <a:alpha val="25098"/>
            </a:srgbClr>
          </a:solidFill>
          <a:ln w="9525" algn="ctr">
            <a:solidFill>
              <a:schemeClr val="tx1"/>
            </a:solidFill>
            <a:round/>
            <a:headEnd/>
            <a:tailEnd/>
          </a:ln>
        </p:spPr>
        <p:txBody>
          <a:bodyPr/>
          <a:lstStyle/>
          <a:p>
            <a:endParaRPr lang="en-US"/>
          </a:p>
        </p:txBody>
      </p:sp>
      <p:sp>
        <p:nvSpPr>
          <p:cNvPr id="31749" name="TextBox 7"/>
          <p:cNvSpPr txBox="1">
            <a:spLocks noChangeArrowheads="1"/>
          </p:cNvSpPr>
          <p:nvPr/>
        </p:nvSpPr>
        <p:spPr bwMode="auto">
          <a:xfrm>
            <a:off x="1308100" y="2832100"/>
            <a:ext cx="1797050" cy="461963"/>
          </a:xfrm>
          <a:prstGeom prst="rect">
            <a:avLst/>
          </a:prstGeom>
          <a:solidFill>
            <a:schemeClr val="bg1"/>
          </a:solidFill>
          <a:ln w="9525">
            <a:noFill/>
            <a:miter lim="800000"/>
            <a:headEnd/>
            <a:tailEnd/>
          </a:ln>
        </p:spPr>
        <p:txBody>
          <a:bodyPr>
            <a:spAutoFit/>
          </a:bodyPr>
          <a:lstStyle/>
          <a:p>
            <a:r>
              <a:rPr lang="en-US" sz="2400">
                <a:solidFill>
                  <a:schemeClr val="tx1"/>
                </a:solidFill>
              </a:rPr>
              <a:t>Thrusting</a:t>
            </a:r>
          </a:p>
        </p:txBody>
      </p:sp>
      <p:sp>
        <p:nvSpPr>
          <p:cNvPr id="31750" name="TextBox 8"/>
          <p:cNvSpPr txBox="1">
            <a:spLocks noChangeArrowheads="1"/>
          </p:cNvSpPr>
          <p:nvPr/>
        </p:nvSpPr>
        <p:spPr bwMode="auto">
          <a:xfrm>
            <a:off x="568325" y="4411663"/>
            <a:ext cx="1439863" cy="461962"/>
          </a:xfrm>
          <a:prstGeom prst="rect">
            <a:avLst/>
          </a:prstGeom>
          <a:solidFill>
            <a:schemeClr val="bg1"/>
          </a:solidFill>
          <a:ln w="9525">
            <a:noFill/>
            <a:miter lim="800000"/>
            <a:headEnd/>
            <a:tailEnd/>
          </a:ln>
        </p:spPr>
        <p:txBody>
          <a:bodyPr>
            <a:spAutoFit/>
          </a:bodyPr>
          <a:lstStyle/>
          <a:p>
            <a:r>
              <a:rPr lang="en-US" sz="2400">
                <a:solidFill>
                  <a:schemeClr val="tx1"/>
                </a:solidFill>
              </a:rPr>
              <a:t>Younger</a:t>
            </a:r>
          </a:p>
        </p:txBody>
      </p:sp>
      <p:sp>
        <p:nvSpPr>
          <p:cNvPr id="31751" name="TextBox 11"/>
          <p:cNvSpPr txBox="1">
            <a:spLocks noChangeArrowheads="1"/>
          </p:cNvSpPr>
          <p:nvPr/>
        </p:nvSpPr>
        <p:spPr bwMode="auto">
          <a:xfrm>
            <a:off x="2695575" y="4379913"/>
            <a:ext cx="5108575" cy="461962"/>
          </a:xfrm>
          <a:prstGeom prst="rect">
            <a:avLst/>
          </a:prstGeom>
          <a:solidFill>
            <a:schemeClr val="bg1"/>
          </a:solidFill>
          <a:ln w="9525">
            <a:noFill/>
            <a:miter lim="800000"/>
            <a:headEnd/>
            <a:tailEnd/>
          </a:ln>
        </p:spPr>
        <p:txBody>
          <a:bodyPr>
            <a:spAutoFit/>
          </a:bodyPr>
          <a:lstStyle/>
          <a:p>
            <a:endParaRPr lang="en-US" sz="2400">
              <a:solidFill>
                <a:schemeClr val="tx1"/>
              </a:solidFill>
            </a:endParaRPr>
          </a:p>
        </p:txBody>
      </p:sp>
      <p:sp>
        <p:nvSpPr>
          <p:cNvPr id="11" name="Right Arrow 10"/>
          <p:cNvSpPr/>
          <p:nvPr/>
        </p:nvSpPr>
        <p:spPr bwMode="auto">
          <a:xfrm>
            <a:off x="1985963" y="4213225"/>
            <a:ext cx="3184525" cy="85883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US" sz="2400" spc="300" dirty="0">
                <a:solidFill>
                  <a:schemeClr val="tx1"/>
                </a:solidFill>
              </a:rPr>
              <a:t>Thrust age</a:t>
            </a:r>
          </a:p>
        </p:txBody>
      </p:sp>
      <p:sp>
        <p:nvSpPr>
          <p:cNvPr id="31753" name="TextBox 9"/>
          <p:cNvSpPr txBox="1">
            <a:spLocks noChangeArrowheads="1"/>
          </p:cNvSpPr>
          <p:nvPr/>
        </p:nvSpPr>
        <p:spPr bwMode="auto">
          <a:xfrm>
            <a:off x="5313363" y="4402138"/>
            <a:ext cx="1008062" cy="461962"/>
          </a:xfrm>
          <a:prstGeom prst="rect">
            <a:avLst/>
          </a:prstGeom>
          <a:solidFill>
            <a:schemeClr val="bg1"/>
          </a:solidFill>
          <a:ln w="9525">
            <a:noFill/>
            <a:miter lim="800000"/>
            <a:headEnd/>
            <a:tailEnd/>
          </a:ln>
        </p:spPr>
        <p:txBody>
          <a:bodyPr>
            <a:spAutoFit/>
          </a:bodyPr>
          <a:lstStyle/>
          <a:p>
            <a:r>
              <a:rPr lang="en-US" sz="2400">
                <a:solidFill>
                  <a:schemeClr val="tx1"/>
                </a:solidFill>
              </a:rPr>
              <a:t>Older</a:t>
            </a:r>
          </a:p>
        </p:txBody>
      </p:sp>
      <p:sp>
        <p:nvSpPr>
          <p:cNvPr id="31754" name="Rectangle 14"/>
          <p:cNvSpPr>
            <a:spLocks noChangeArrowheads="1"/>
          </p:cNvSpPr>
          <p:nvPr/>
        </p:nvSpPr>
        <p:spPr bwMode="auto">
          <a:xfrm>
            <a:off x="552450" y="1214438"/>
            <a:ext cx="7551738" cy="1150937"/>
          </a:xfrm>
          <a:prstGeom prst="rect">
            <a:avLst/>
          </a:prstGeom>
          <a:solidFill>
            <a:schemeClr val="bg1"/>
          </a:solidFill>
          <a:ln w="9525" algn="ctr">
            <a:noFill/>
            <a:round/>
            <a:headEnd/>
            <a:tailEnd/>
          </a:ln>
        </p:spPr>
        <p:txBody>
          <a:bodyPr/>
          <a:lstStyle/>
          <a:p>
            <a:endParaRPr lang="en-US"/>
          </a:p>
        </p:txBody>
      </p:sp>
      <p:pic>
        <p:nvPicPr>
          <p:cNvPr id="31755" name="Picture 2" descr="snow plow"/>
          <p:cNvPicPr>
            <a:picLocks noChangeAspect="1" noChangeArrowheads="1"/>
          </p:cNvPicPr>
          <p:nvPr/>
        </p:nvPicPr>
        <p:blipFill>
          <a:blip r:embed="rId3"/>
          <a:srcRect l="23819" t="76" r="45148" b="94406"/>
          <a:stretch>
            <a:fillRect/>
          </a:stretch>
        </p:blipFill>
        <p:spPr bwMode="auto">
          <a:xfrm>
            <a:off x="4162425" y="1828800"/>
            <a:ext cx="2554288" cy="377825"/>
          </a:xfrm>
          <a:prstGeom prst="rect">
            <a:avLst/>
          </a:prstGeom>
          <a:noFill/>
          <a:ln w="9525">
            <a:noFill/>
            <a:miter lim="800000"/>
            <a:headEnd/>
            <a:tailEnd/>
          </a:ln>
        </p:spPr>
      </p:pic>
      <p:pic>
        <p:nvPicPr>
          <p:cNvPr id="31756" name="Picture 2" descr="snow plow"/>
          <p:cNvPicPr>
            <a:picLocks noChangeAspect="1" noChangeArrowheads="1"/>
          </p:cNvPicPr>
          <p:nvPr/>
        </p:nvPicPr>
        <p:blipFill>
          <a:blip r:embed="rId3"/>
          <a:srcRect l="43167" t="12260" r="30971" b="77396"/>
          <a:stretch>
            <a:fillRect/>
          </a:stretch>
        </p:blipFill>
        <p:spPr bwMode="auto">
          <a:xfrm>
            <a:off x="2900363" y="2190750"/>
            <a:ext cx="2128837" cy="709613"/>
          </a:xfrm>
          <a:prstGeom prst="rect">
            <a:avLst/>
          </a:prstGeom>
          <a:noFill/>
          <a:ln w="9525">
            <a:noFill/>
            <a:miter lim="800000"/>
            <a:headEnd/>
            <a:tailEnd/>
          </a:ln>
        </p:spPr>
      </p:pic>
      <p:cxnSp>
        <p:nvCxnSpPr>
          <p:cNvPr id="16" name="Straight Arrow Connector 15"/>
          <p:cNvCxnSpPr/>
          <p:nvPr/>
        </p:nvCxnSpPr>
        <p:spPr bwMode="auto">
          <a:xfrm rot="16200000" flipH="1">
            <a:off x="5264944" y="2412206"/>
            <a:ext cx="536575" cy="220663"/>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18" name="Straight Arrow Connector 17"/>
          <p:cNvCxnSpPr/>
          <p:nvPr/>
        </p:nvCxnSpPr>
        <p:spPr bwMode="auto">
          <a:xfrm rot="5400000">
            <a:off x="3216275" y="3027363"/>
            <a:ext cx="661987" cy="566738"/>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21" name="Straight Arrow Connector 20"/>
          <p:cNvCxnSpPr>
            <a:stCxn id="31749" idx="2"/>
          </p:cNvCxnSpPr>
          <p:nvPr/>
        </p:nvCxnSpPr>
        <p:spPr bwMode="auto">
          <a:xfrm rot="16200000" flipH="1">
            <a:off x="2084388" y="3416300"/>
            <a:ext cx="260350" cy="15875"/>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cxnSp>
        <p:nvCxnSpPr>
          <p:cNvPr id="23" name="Straight Arrow Connector 22"/>
          <p:cNvCxnSpPr/>
          <p:nvPr/>
        </p:nvCxnSpPr>
        <p:spPr bwMode="auto">
          <a:xfrm rot="5400000" flipH="1" flipV="1">
            <a:off x="7685882" y="4421981"/>
            <a:ext cx="646112" cy="346075"/>
          </a:xfrm>
          <a:prstGeom prst="straightConnector1">
            <a:avLst/>
          </a:prstGeom>
          <a:solidFill>
            <a:schemeClr val="accent1"/>
          </a:solidFill>
          <a:ln w="44450" cap="flat" cmpd="sng" algn="ctr">
            <a:solidFill>
              <a:schemeClr val="tx1"/>
            </a:solidFill>
            <a:prstDash val="solid"/>
            <a:round/>
            <a:headEnd type="none" w="med" len="med"/>
            <a:tailEnd type="triangle" w="lg" len="med"/>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alpha val="25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2971</TotalTime>
  <Words>1251</Words>
  <Application>Microsoft Office PowerPoint</Application>
  <PresentationFormat>On-screen Show (4:3)</PresentationFormat>
  <Paragraphs>115</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Olympic.ppt</dc:title>
  <dc:creator>Gary Jacobson</dc:creator>
  <cp:lastModifiedBy>Gary Jacobson</cp:lastModifiedBy>
  <cp:revision>85</cp:revision>
  <dcterms:created xsi:type="dcterms:W3CDTF">2005-03-19T06:45:07Z</dcterms:created>
  <dcterms:modified xsi:type="dcterms:W3CDTF">2008-09-30T21:40:40Z</dcterms:modified>
</cp:coreProperties>
</file>